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.xml" ContentType="application/vnd.openxmlformats-officedocument.presentationml.slide+xml"/>
  <Override PartName="/ppt/presentation.xml" ContentType="application/vnd.openxmlformats-officedocument.presentationml.presentation.main+xml"/>
  <Override PartName="/ppt/slideLayouts/slideLayout3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notesSlides/notesSlide3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4"/>
  </p:notesMasterIdLst>
  <p:sldIdLst>
    <p:sldId id="266" r:id="rId2"/>
    <p:sldId id="257" r:id="rId3"/>
    <p:sldId id="267" r:id="rId4"/>
    <p:sldId id="268" r:id="rId5"/>
    <p:sldId id="269" r:id="rId6"/>
    <p:sldId id="270" r:id="rId7"/>
    <p:sldId id="276" r:id="rId8"/>
    <p:sldId id="277" r:id="rId9"/>
    <p:sldId id="271" r:id="rId10"/>
    <p:sldId id="273" r:id="rId11"/>
    <p:sldId id="275" r:id="rId12"/>
    <p:sldId id="264" r:id="rId13"/>
  </p:sldIdLst>
  <p:sldSz cx="18288000" cy="10287000"/>
  <p:notesSz cx="6858000" cy="9144000"/>
  <p:embeddedFontLst>
    <p:embeddedFont>
      <p:font typeface="Droid Serif" panose="02020600060500020200" pitchFamily="18" charset="0"/>
      <p:regular r:id="rId15"/>
    </p:embeddedFont>
    <p:embeddedFont>
      <p:font typeface="Droid Serif Bold" panose="02020800060500020200" pitchFamily="18" charset="0"/>
      <p:regular r:id="rId16"/>
      <p:bold r:id="rId17"/>
    </p:embeddedFont>
    <p:embeddedFont>
      <p:font typeface="Droid Serif Italics" panose="02020600060500090200" pitchFamily="18" charset="0"/>
      <p:regular r:id="rId18"/>
      <p:italic r:id="rId19"/>
    </p:embeddedFont>
    <p:embeddedFont>
      <p:font typeface="Helios" panose="020B0504020202020204" pitchFamily="34" charset="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46464"/>
    <a:srgbClr val="000000"/>
    <a:srgbClr val="0D6A96"/>
    <a:srgbClr val="F3F1EC"/>
    <a:srgbClr val="0C6A96"/>
    <a:srgbClr val="96BFB3"/>
    <a:srgbClr val="FFFFFF"/>
    <a:srgbClr val="183046"/>
    <a:srgbClr val="95BFB2"/>
    <a:srgbClr val="CBD7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209" autoAdjust="0"/>
    <p:restoredTop sz="96993" autoAdjust="0"/>
  </p:normalViewPr>
  <p:slideViewPr>
    <p:cSldViewPr>
      <p:cViewPr varScale="1">
        <p:scale>
          <a:sx n="81" d="100"/>
          <a:sy n="81" d="100"/>
        </p:scale>
        <p:origin x="216" y="6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customXml" Target="../customXml/item2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customXml" Target="../customXml/item1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viewProps" Target="viewProps.xml"/><Relationship Id="rId27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C492F2-5AD9-CC42-8755-5550E7D94B9F}" type="datetimeFigureOut">
              <a:rPr lang="en-US" smtClean="0"/>
              <a:t>3/19/25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01E4CA-C667-384B-8D3A-9EFE128AF6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595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01E4CA-C667-384B-8D3A-9EFE128AF68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3283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01E4CA-C667-384B-8D3A-9EFE128AF68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7888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D84E4A-3245-2D86-289B-F7C71D3DA0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818ABF3-0189-AA0E-228C-44E54D804D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828379D-4651-476F-631D-AE03F2E8B8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D4F4C0-1FFB-7692-D48F-70041842EAB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01E4CA-C667-384B-8D3A-9EFE128AF68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4710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3/19/25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3/19/25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3/19/25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3/19/25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3/19/25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3/19/25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3/19/25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svg"/><Relationship Id="rId3" Type="http://schemas.openxmlformats.org/officeDocument/2006/relationships/image" Target="../media/image17.jpe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11" Type="http://schemas.openxmlformats.org/officeDocument/2006/relationships/image" Target="../media/image53.svg"/><Relationship Id="rId5" Type="http://schemas.openxmlformats.org/officeDocument/2006/relationships/image" Target="../media/image12.svg"/><Relationship Id="rId10" Type="http://schemas.openxmlformats.org/officeDocument/2006/relationships/image" Target="../media/image52.png"/><Relationship Id="rId4" Type="http://schemas.openxmlformats.org/officeDocument/2006/relationships/image" Target="../media/image11.png"/><Relationship Id="rId9" Type="http://schemas.openxmlformats.org/officeDocument/2006/relationships/image" Target="../media/image5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11.png"/><Relationship Id="rId7" Type="http://schemas.openxmlformats.org/officeDocument/2006/relationships/image" Target="../media/image54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4" Type="http://schemas.openxmlformats.org/officeDocument/2006/relationships/image" Target="../media/image12.svg"/><Relationship Id="rId9" Type="http://schemas.openxmlformats.org/officeDocument/2006/relationships/image" Target="../media/image56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svg"/><Relationship Id="rId5" Type="http://schemas.openxmlformats.org/officeDocument/2006/relationships/image" Target="../media/image57.png"/><Relationship Id="rId4" Type="http://schemas.openxmlformats.org/officeDocument/2006/relationships/image" Target="../media/image12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1.png"/><Relationship Id="rId7" Type="http://schemas.openxmlformats.org/officeDocument/2006/relationships/image" Target="../media/image14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6.png"/><Relationship Id="rId4" Type="http://schemas.openxmlformats.org/officeDocument/2006/relationships/image" Target="../media/image12.svg"/><Relationship Id="rId9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13" Type="http://schemas.openxmlformats.org/officeDocument/2006/relationships/image" Target="../media/image25.png"/><Relationship Id="rId18" Type="http://schemas.openxmlformats.org/officeDocument/2006/relationships/image" Target="../media/image30.svg"/><Relationship Id="rId3" Type="http://schemas.openxmlformats.org/officeDocument/2006/relationships/image" Target="../media/image17.jpeg"/><Relationship Id="rId7" Type="http://schemas.openxmlformats.org/officeDocument/2006/relationships/image" Target="../media/image19.png"/><Relationship Id="rId12" Type="http://schemas.openxmlformats.org/officeDocument/2006/relationships/image" Target="../media/image24.svg"/><Relationship Id="rId17" Type="http://schemas.openxmlformats.org/officeDocument/2006/relationships/image" Target="../media/image29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28.svg"/><Relationship Id="rId20" Type="http://schemas.openxmlformats.org/officeDocument/2006/relationships/image" Target="../media/image32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2.svg"/><Relationship Id="rId15" Type="http://schemas.openxmlformats.org/officeDocument/2006/relationships/image" Target="../media/image27.png"/><Relationship Id="rId10" Type="http://schemas.openxmlformats.org/officeDocument/2006/relationships/image" Target="../media/image22.svg"/><Relationship Id="rId19" Type="http://schemas.openxmlformats.org/officeDocument/2006/relationships/image" Target="../media/image31.png"/><Relationship Id="rId4" Type="http://schemas.openxmlformats.org/officeDocument/2006/relationships/image" Target="../media/image11.png"/><Relationship Id="rId9" Type="http://schemas.openxmlformats.org/officeDocument/2006/relationships/image" Target="../media/image21.png"/><Relationship Id="rId14" Type="http://schemas.openxmlformats.org/officeDocument/2006/relationships/image" Target="../media/image26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13" Type="http://schemas.openxmlformats.org/officeDocument/2006/relationships/image" Target="../media/image41.svg"/><Relationship Id="rId3" Type="http://schemas.openxmlformats.org/officeDocument/2006/relationships/image" Target="../media/image11.png"/><Relationship Id="rId7" Type="http://schemas.openxmlformats.org/officeDocument/2006/relationships/image" Target="../media/image35.png"/><Relationship Id="rId12" Type="http://schemas.openxmlformats.org/officeDocument/2006/relationships/image" Target="../media/image40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svg"/><Relationship Id="rId11" Type="http://schemas.openxmlformats.org/officeDocument/2006/relationships/image" Target="../media/image39.svg"/><Relationship Id="rId5" Type="http://schemas.openxmlformats.org/officeDocument/2006/relationships/image" Target="../media/image33.png"/><Relationship Id="rId15" Type="http://schemas.openxmlformats.org/officeDocument/2006/relationships/image" Target="../media/image43.svg"/><Relationship Id="rId10" Type="http://schemas.openxmlformats.org/officeDocument/2006/relationships/image" Target="../media/image38.png"/><Relationship Id="rId4" Type="http://schemas.openxmlformats.org/officeDocument/2006/relationships/image" Target="../media/image12.svg"/><Relationship Id="rId9" Type="http://schemas.openxmlformats.org/officeDocument/2006/relationships/image" Target="../media/image37.png"/><Relationship Id="rId14" Type="http://schemas.openxmlformats.org/officeDocument/2006/relationships/image" Target="../media/image4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2.png"/><Relationship Id="rId7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png"/><Relationship Id="rId4" Type="http://schemas.openxmlformats.org/officeDocument/2006/relationships/image" Target="../media/image12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png"/><Relationship Id="rId4" Type="http://schemas.openxmlformats.org/officeDocument/2006/relationships/image" Target="../media/image12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24.svg"/><Relationship Id="rId3" Type="http://schemas.openxmlformats.org/officeDocument/2006/relationships/image" Target="../media/image17.jpeg"/><Relationship Id="rId7" Type="http://schemas.openxmlformats.org/officeDocument/2006/relationships/image" Target="../media/image47.svg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11" Type="http://schemas.openxmlformats.org/officeDocument/2006/relationships/image" Target="../media/image12.svg"/><Relationship Id="rId5" Type="http://schemas.openxmlformats.org/officeDocument/2006/relationships/image" Target="../media/image13.svg"/><Relationship Id="rId15" Type="http://schemas.openxmlformats.org/officeDocument/2006/relationships/image" Target="../media/image26.svg"/><Relationship Id="rId10" Type="http://schemas.openxmlformats.org/officeDocument/2006/relationships/image" Target="../media/image11.png"/><Relationship Id="rId4" Type="http://schemas.openxmlformats.org/officeDocument/2006/relationships/image" Target="../media/image6.png"/><Relationship Id="rId9" Type="http://schemas.openxmlformats.org/officeDocument/2006/relationships/image" Target="../media/image30.svg"/><Relationship Id="rId1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5320142" y="4671962"/>
            <a:ext cx="11259178" cy="7450167"/>
          </a:xfrm>
          <a:custGeom>
            <a:avLst/>
            <a:gdLst/>
            <a:ahLst/>
            <a:cxnLst/>
            <a:rect l="l" t="t" r="r" b="b"/>
            <a:pathLst>
              <a:path w="11259178" h="7450167">
                <a:moveTo>
                  <a:pt x="0" y="0"/>
                </a:moveTo>
                <a:lnTo>
                  <a:pt x="11259179" y="0"/>
                </a:lnTo>
                <a:lnTo>
                  <a:pt x="11259179" y="7450168"/>
                </a:lnTo>
                <a:lnTo>
                  <a:pt x="0" y="74501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8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6707265">
            <a:off x="-5277142" y="-2182307"/>
            <a:ext cx="11259178" cy="7450167"/>
          </a:xfrm>
          <a:custGeom>
            <a:avLst/>
            <a:gdLst/>
            <a:ahLst/>
            <a:cxnLst/>
            <a:rect l="l" t="t" r="r" b="b"/>
            <a:pathLst>
              <a:path w="11259178" h="7450167">
                <a:moveTo>
                  <a:pt x="0" y="0"/>
                </a:moveTo>
                <a:lnTo>
                  <a:pt x="11259179" y="0"/>
                </a:lnTo>
                <a:lnTo>
                  <a:pt x="11259179" y="7450167"/>
                </a:lnTo>
                <a:lnTo>
                  <a:pt x="0" y="745016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8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8252773" y="6172200"/>
            <a:ext cx="3141876" cy="3086100"/>
            <a:chOff x="0" y="0"/>
            <a:chExt cx="82749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27490" cy="812800"/>
            </a:xfrm>
            <a:custGeom>
              <a:avLst/>
              <a:gdLst/>
              <a:ahLst/>
              <a:cxnLst/>
              <a:rect l="l" t="t" r="r" b="b"/>
              <a:pathLst>
                <a:path w="827490" h="812800">
                  <a:moveTo>
                    <a:pt x="0" y="0"/>
                  </a:moveTo>
                  <a:lnTo>
                    <a:pt x="827490" y="0"/>
                  </a:lnTo>
                  <a:lnTo>
                    <a:pt x="82749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CC00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82749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0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1394648" y="0"/>
            <a:ext cx="3141876" cy="6172200"/>
            <a:chOff x="0" y="0"/>
            <a:chExt cx="827490" cy="16256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27490" cy="1625600"/>
            </a:xfrm>
            <a:custGeom>
              <a:avLst/>
              <a:gdLst/>
              <a:ahLst/>
              <a:cxnLst/>
              <a:rect l="l" t="t" r="r" b="b"/>
              <a:pathLst>
                <a:path w="827490" h="1625600">
                  <a:moveTo>
                    <a:pt x="0" y="0"/>
                  </a:moveTo>
                  <a:lnTo>
                    <a:pt x="827490" y="0"/>
                  </a:lnTo>
                  <a:lnTo>
                    <a:pt x="827490" y="1625600"/>
                  </a:lnTo>
                  <a:lnTo>
                    <a:pt x="0" y="1625600"/>
                  </a:lnTo>
                  <a:close/>
                </a:path>
              </a:pathLst>
            </a:custGeom>
            <a:solidFill>
              <a:srgbClr val="E4E2DC">
                <a:alpha val="4000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827490" cy="16827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0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4536524" y="0"/>
            <a:ext cx="3141876" cy="6172200"/>
            <a:chOff x="0" y="0"/>
            <a:chExt cx="827490" cy="16256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27490" cy="1625600"/>
            </a:xfrm>
            <a:custGeom>
              <a:avLst/>
              <a:gdLst/>
              <a:ahLst/>
              <a:cxnLst/>
              <a:rect l="l" t="t" r="r" b="b"/>
              <a:pathLst>
                <a:path w="827490" h="1625600">
                  <a:moveTo>
                    <a:pt x="0" y="0"/>
                  </a:moveTo>
                  <a:lnTo>
                    <a:pt x="827490" y="0"/>
                  </a:lnTo>
                  <a:lnTo>
                    <a:pt x="827490" y="1625600"/>
                  </a:lnTo>
                  <a:lnTo>
                    <a:pt x="0" y="1625600"/>
                  </a:lnTo>
                  <a:close/>
                </a:path>
              </a:pathLst>
            </a:custGeom>
            <a:solidFill>
              <a:srgbClr val="CBD6C8">
                <a:alpha val="6000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57150"/>
              <a:ext cx="827490" cy="16827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00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8252773" y="0"/>
            <a:ext cx="3141876" cy="6172200"/>
            <a:chOff x="0" y="0"/>
            <a:chExt cx="827490" cy="16256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27490" cy="1625600"/>
            </a:xfrm>
            <a:custGeom>
              <a:avLst/>
              <a:gdLst/>
              <a:ahLst/>
              <a:cxnLst/>
              <a:rect l="l" t="t" r="r" b="b"/>
              <a:pathLst>
                <a:path w="827490" h="1625600">
                  <a:moveTo>
                    <a:pt x="0" y="0"/>
                  </a:moveTo>
                  <a:lnTo>
                    <a:pt x="827490" y="0"/>
                  </a:lnTo>
                  <a:lnTo>
                    <a:pt x="827490" y="1625600"/>
                  </a:lnTo>
                  <a:lnTo>
                    <a:pt x="0" y="1625600"/>
                  </a:lnTo>
                  <a:close/>
                </a:path>
              </a:pathLst>
            </a:custGeom>
            <a:solidFill>
              <a:srgbClr val="F2F1EC">
                <a:alpha val="4000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57150"/>
              <a:ext cx="827490" cy="16827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00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400353" y="1257300"/>
            <a:ext cx="8362647" cy="72692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4954"/>
              </a:lnSpc>
            </a:pPr>
            <a:r>
              <a:rPr lang="en-US" sz="8800" b="1" dirty="0">
                <a:solidFill>
                  <a:srgbClr val="646464"/>
                </a:solidFill>
                <a:latin typeface="Droid Serif Bold"/>
                <a:ea typeface="Droid Serif Bold"/>
                <a:cs typeface="Droid Serif Bold"/>
                <a:sym typeface="Droid Serif Bold"/>
              </a:rPr>
              <a:t>CARTIFY’S DATA-DRIVEN STRATEGY</a:t>
            </a:r>
          </a:p>
          <a:p>
            <a:pPr algn="l">
              <a:lnSpc>
                <a:spcPts val="14954"/>
              </a:lnSpc>
            </a:pPr>
            <a:r>
              <a:rPr lang="en-US" sz="1900" b="1" dirty="0">
                <a:solidFill>
                  <a:srgbClr val="646464"/>
                </a:solidFill>
                <a:latin typeface="Droid Serif Bold"/>
                <a:ea typeface="Droid Serif Bold"/>
                <a:cs typeface="Droid Serif Bold"/>
                <a:sym typeface="Droid Serif Bold"/>
              </a:rPr>
              <a:t>GROUP 37​ - 5594410, 5663426, 5580065, 5666984, 5610758, 5589099​</a:t>
            </a:r>
          </a:p>
        </p:txBody>
      </p:sp>
      <p:sp>
        <p:nvSpPr>
          <p:cNvPr id="18" name="Freeform 18"/>
          <p:cNvSpPr/>
          <p:nvPr/>
        </p:nvSpPr>
        <p:spPr>
          <a:xfrm rot="5400000">
            <a:off x="10734008" y="6136157"/>
            <a:ext cx="3086100" cy="3158186"/>
          </a:xfrm>
          <a:custGeom>
            <a:avLst/>
            <a:gdLst/>
            <a:ahLst/>
            <a:cxnLst/>
            <a:rect l="l" t="t" r="r" b="b"/>
            <a:pathLst>
              <a:path w="3086100" h="3158186">
                <a:moveTo>
                  <a:pt x="0" y="0"/>
                </a:moveTo>
                <a:lnTo>
                  <a:pt x="3086100" y="0"/>
                </a:lnTo>
                <a:lnTo>
                  <a:pt x="3086100" y="3158186"/>
                </a:lnTo>
                <a:lnTo>
                  <a:pt x="0" y="315818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49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-15208" r="-14193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9" name="Group 19"/>
          <p:cNvGrpSpPr/>
          <p:nvPr/>
        </p:nvGrpSpPr>
        <p:grpSpPr>
          <a:xfrm>
            <a:off x="11394648" y="4517524"/>
            <a:ext cx="3141876" cy="4740776"/>
            <a:chOff x="0" y="0"/>
            <a:chExt cx="827490" cy="1248599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27490" cy="1248599"/>
            </a:xfrm>
            <a:custGeom>
              <a:avLst/>
              <a:gdLst/>
              <a:ahLst/>
              <a:cxnLst/>
              <a:rect l="l" t="t" r="r" b="b"/>
              <a:pathLst>
                <a:path w="827490" h="1248599">
                  <a:moveTo>
                    <a:pt x="0" y="0"/>
                  </a:moveTo>
                  <a:lnTo>
                    <a:pt x="827490" y="0"/>
                  </a:lnTo>
                  <a:lnTo>
                    <a:pt x="827490" y="1248599"/>
                  </a:lnTo>
                  <a:lnTo>
                    <a:pt x="0" y="1248599"/>
                  </a:lnTo>
                  <a:close/>
                </a:path>
              </a:pathLst>
            </a:custGeom>
            <a:solidFill>
              <a:srgbClr val="0D6A96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57150"/>
              <a:ext cx="827490" cy="13057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00"/>
                </a:lnSpc>
              </a:pPr>
              <a:endParaRPr/>
            </a:p>
          </p:txBody>
        </p:sp>
      </p:grpSp>
      <p:sp>
        <p:nvSpPr>
          <p:cNvPr id="22" name="Freeform 22"/>
          <p:cNvSpPr/>
          <p:nvPr/>
        </p:nvSpPr>
        <p:spPr>
          <a:xfrm rot="5400000">
            <a:off x="11947005" y="5424644"/>
            <a:ext cx="4723452" cy="2943860"/>
          </a:xfrm>
          <a:custGeom>
            <a:avLst/>
            <a:gdLst/>
            <a:ahLst/>
            <a:cxnLst/>
            <a:rect l="l" t="t" r="r" b="b"/>
            <a:pathLst>
              <a:path w="4723452" h="2943860">
                <a:moveTo>
                  <a:pt x="0" y="0"/>
                </a:moveTo>
                <a:lnTo>
                  <a:pt x="4723452" y="0"/>
                </a:lnTo>
                <a:lnTo>
                  <a:pt x="4723452" y="2943860"/>
                </a:lnTo>
                <a:lnTo>
                  <a:pt x="0" y="294386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49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-15631" t="-64801" r="-1424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Freeform 23"/>
          <p:cNvSpPr/>
          <p:nvPr/>
        </p:nvSpPr>
        <p:spPr>
          <a:xfrm>
            <a:off x="16086008" y="8397046"/>
            <a:ext cx="1892808" cy="4114800"/>
          </a:xfrm>
          <a:custGeom>
            <a:avLst/>
            <a:gdLst/>
            <a:ahLst/>
            <a:cxnLst/>
            <a:rect l="l" t="t" r="r" b="b"/>
            <a:pathLst>
              <a:path w="1892808" h="4114800">
                <a:moveTo>
                  <a:pt x="0" y="0"/>
                </a:moveTo>
                <a:lnTo>
                  <a:pt x="1892808" y="0"/>
                </a:lnTo>
                <a:lnTo>
                  <a:pt x="189280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4" name="Group 24"/>
          <p:cNvGrpSpPr/>
          <p:nvPr/>
        </p:nvGrpSpPr>
        <p:grpSpPr>
          <a:xfrm>
            <a:off x="14536524" y="2676930"/>
            <a:ext cx="3141876" cy="6581370"/>
            <a:chOff x="0" y="0"/>
            <a:chExt cx="827490" cy="1733365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27490" cy="1733365"/>
            </a:xfrm>
            <a:custGeom>
              <a:avLst/>
              <a:gdLst/>
              <a:ahLst/>
              <a:cxnLst/>
              <a:rect l="l" t="t" r="r" b="b"/>
              <a:pathLst>
                <a:path w="827490" h="1733365">
                  <a:moveTo>
                    <a:pt x="0" y="0"/>
                  </a:moveTo>
                  <a:lnTo>
                    <a:pt x="827490" y="0"/>
                  </a:lnTo>
                  <a:lnTo>
                    <a:pt x="827490" y="1733365"/>
                  </a:lnTo>
                  <a:lnTo>
                    <a:pt x="0" y="1733365"/>
                  </a:lnTo>
                  <a:close/>
                </a:path>
              </a:pathLst>
            </a:custGeom>
            <a:solidFill>
              <a:srgbClr val="95BFB2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-57150"/>
              <a:ext cx="827490" cy="17905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00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869E45-661C-BA96-ACCB-0AF24AFFCD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43B035A8-06F5-2960-1754-4123F093133E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1ECAA010-18FB-26AC-702A-09BDF566F04D}"/>
              </a:ext>
            </a:extLst>
          </p:cNvPr>
          <p:cNvSpPr/>
          <p:nvPr/>
        </p:nvSpPr>
        <p:spPr>
          <a:xfrm>
            <a:off x="479371" y="1333500"/>
            <a:ext cx="1892808" cy="4114800"/>
          </a:xfrm>
          <a:custGeom>
            <a:avLst/>
            <a:gdLst/>
            <a:ahLst/>
            <a:cxnLst/>
            <a:rect l="l" t="t" r="r" b="b"/>
            <a:pathLst>
              <a:path w="1892808" h="4114800">
                <a:moveTo>
                  <a:pt x="0" y="0"/>
                </a:moveTo>
                <a:lnTo>
                  <a:pt x="1892808" y="0"/>
                </a:lnTo>
                <a:lnTo>
                  <a:pt x="189280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>
            <a:extLst>
              <a:ext uri="{FF2B5EF4-FFF2-40B4-BE49-F238E27FC236}">
                <a16:creationId xmlns:a16="http://schemas.microsoft.com/office/drawing/2014/main" id="{E6C6A34D-C09A-829A-485C-C6D82A0F4F7A}"/>
              </a:ext>
            </a:extLst>
          </p:cNvPr>
          <p:cNvGrpSpPr/>
          <p:nvPr/>
        </p:nvGrpSpPr>
        <p:grpSpPr>
          <a:xfrm>
            <a:off x="609600" y="2004059"/>
            <a:ext cx="17678400" cy="8282942"/>
            <a:chOff x="0" y="0"/>
            <a:chExt cx="4602277" cy="183301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3AED36E4-AAA6-172B-8D86-838AB8163385}"/>
                </a:ext>
              </a:extLst>
            </p:cNvPr>
            <p:cNvSpPr/>
            <p:nvPr/>
          </p:nvSpPr>
          <p:spPr>
            <a:xfrm>
              <a:off x="0" y="0"/>
              <a:ext cx="4602277" cy="1833010"/>
            </a:xfrm>
            <a:custGeom>
              <a:avLst/>
              <a:gdLst/>
              <a:ahLst/>
              <a:cxnLst/>
              <a:rect l="l" t="t" r="r" b="b"/>
              <a:pathLst>
                <a:path w="4602277" h="1833010">
                  <a:moveTo>
                    <a:pt x="4430" y="0"/>
                  </a:moveTo>
                  <a:lnTo>
                    <a:pt x="4597846" y="0"/>
                  </a:lnTo>
                  <a:cubicBezTo>
                    <a:pt x="4599021" y="0"/>
                    <a:pt x="4600148" y="467"/>
                    <a:pt x="4600979" y="1298"/>
                  </a:cubicBezTo>
                  <a:cubicBezTo>
                    <a:pt x="4601810" y="2129"/>
                    <a:pt x="4602277" y="3255"/>
                    <a:pt x="4602277" y="4430"/>
                  </a:cubicBezTo>
                  <a:lnTo>
                    <a:pt x="4602277" y="1828580"/>
                  </a:lnTo>
                  <a:cubicBezTo>
                    <a:pt x="4602277" y="1831027"/>
                    <a:pt x="4600293" y="1833010"/>
                    <a:pt x="4597846" y="1833010"/>
                  </a:cubicBezTo>
                  <a:lnTo>
                    <a:pt x="4430" y="1833010"/>
                  </a:lnTo>
                  <a:cubicBezTo>
                    <a:pt x="1984" y="1833010"/>
                    <a:pt x="0" y="1831027"/>
                    <a:pt x="0" y="1828580"/>
                  </a:cubicBezTo>
                  <a:lnTo>
                    <a:pt x="0" y="4430"/>
                  </a:lnTo>
                  <a:cubicBezTo>
                    <a:pt x="0" y="1984"/>
                    <a:pt x="1984" y="0"/>
                    <a:pt x="4430" y="0"/>
                  </a:cubicBezTo>
                  <a:close/>
                </a:path>
              </a:pathLst>
            </a:custGeom>
            <a:solidFill>
              <a:srgbClr val="F2F1EC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9D6746AB-C4F1-5BA7-AE7A-8AB7415DA40A}"/>
                </a:ext>
              </a:extLst>
            </p:cNvPr>
            <p:cNvSpPr txBox="1"/>
            <p:nvPr/>
          </p:nvSpPr>
          <p:spPr>
            <a:xfrm>
              <a:off x="0" y="-38100"/>
              <a:ext cx="4602277" cy="18711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80"/>
                </a:lnSpc>
              </a:pPr>
              <a:endParaRPr/>
            </a:p>
          </p:txBody>
        </p:sp>
      </p:grpSp>
      <p:sp>
        <p:nvSpPr>
          <p:cNvPr id="21" name="AutoShape 21">
            <a:extLst>
              <a:ext uri="{FF2B5EF4-FFF2-40B4-BE49-F238E27FC236}">
                <a16:creationId xmlns:a16="http://schemas.microsoft.com/office/drawing/2014/main" id="{3EAE9260-AD65-A3C2-B04A-6857DF036C5D}"/>
              </a:ext>
            </a:extLst>
          </p:cNvPr>
          <p:cNvSpPr/>
          <p:nvPr/>
        </p:nvSpPr>
        <p:spPr>
          <a:xfrm>
            <a:off x="-138103" y="9761557"/>
            <a:ext cx="5317514" cy="0"/>
          </a:xfrm>
          <a:prstGeom prst="line">
            <a:avLst/>
          </a:prstGeom>
          <a:ln w="19050" cap="flat">
            <a:solidFill>
              <a:srgbClr val="18314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4" name="Freeform 34">
            <a:extLst>
              <a:ext uri="{FF2B5EF4-FFF2-40B4-BE49-F238E27FC236}">
                <a16:creationId xmlns:a16="http://schemas.microsoft.com/office/drawing/2014/main" id="{953A83E0-1727-837A-EEC8-440C15A042CE}"/>
              </a:ext>
            </a:extLst>
          </p:cNvPr>
          <p:cNvSpPr/>
          <p:nvPr/>
        </p:nvSpPr>
        <p:spPr>
          <a:xfrm flipH="1">
            <a:off x="17754255" y="8905272"/>
            <a:ext cx="1892808" cy="4114800"/>
          </a:xfrm>
          <a:custGeom>
            <a:avLst/>
            <a:gdLst/>
            <a:ahLst/>
            <a:cxnLst/>
            <a:rect l="l" t="t" r="r" b="b"/>
            <a:pathLst>
              <a:path w="1892808" h="4114800">
                <a:moveTo>
                  <a:pt x="1892808" y="0"/>
                </a:moveTo>
                <a:lnTo>
                  <a:pt x="0" y="0"/>
                </a:lnTo>
                <a:lnTo>
                  <a:pt x="0" y="4114800"/>
                </a:lnTo>
                <a:lnTo>
                  <a:pt x="1892808" y="4114800"/>
                </a:lnTo>
                <a:lnTo>
                  <a:pt x="1892808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1CD6A12-04A3-2254-51DB-735B0E02AC95}"/>
              </a:ext>
            </a:extLst>
          </p:cNvPr>
          <p:cNvGrpSpPr/>
          <p:nvPr/>
        </p:nvGrpSpPr>
        <p:grpSpPr>
          <a:xfrm>
            <a:off x="1926000" y="530249"/>
            <a:ext cx="14436000" cy="1290033"/>
            <a:chOff x="1894963" y="1181100"/>
            <a:chExt cx="14436000" cy="1290033"/>
          </a:xfrm>
        </p:grpSpPr>
        <p:sp>
          <p:nvSpPr>
            <p:cNvPr id="10" name="TextBox 29">
              <a:extLst>
                <a:ext uri="{FF2B5EF4-FFF2-40B4-BE49-F238E27FC236}">
                  <a16:creationId xmlns:a16="http://schemas.microsoft.com/office/drawing/2014/main" id="{817C7E35-8390-C2CE-FC1A-664E73F855BD}"/>
                </a:ext>
              </a:extLst>
            </p:cNvPr>
            <p:cNvSpPr txBox="1"/>
            <p:nvPr/>
          </p:nvSpPr>
          <p:spPr>
            <a:xfrm>
              <a:off x="1894963" y="1181100"/>
              <a:ext cx="14436000" cy="129003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10851"/>
                </a:lnSpc>
              </a:pPr>
              <a:r>
                <a:rPr lang="en-US" sz="7750" b="1" dirty="0">
                  <a:solidFill>
                    <a:srgbClr val="183046"/>
                  </a:solidFill>
                  <a:latin typeface="Droid Serif Bold"/>
                  <a:ea typeface="Droid Serif Bold"/>
                  <a:cs typeface="Droid Serif Bold"/>
                  <a:sym typeface="Droid Serif Italics"/>
                </a:rPr>
                <a:t>Key Business </a:t>
              </a:r>
              <a:r>
                <a:rPr lang="en-US" sz="7750" i="1" dirty="0">
                  <a:solidFill>
                    <a:srgbClr val="95BFB2"/>
                  </a:solidFill>
                  <a:latin typeface="Droid Serif Italics"/>
                  <a:ea typeface="Droid Serif Italics"/>
                  <a:cs typeface="Droid Serif Italics"/>
                  <a:sym typeface="Droid Serif Bold"/>
                </a:rPr>
                <a:t>Challenges</a:t>
              </a:r>
            </a:p>
          </p:txBody>
        </p:sp>
        <p:sp>
          <p:nvSpPr>
            <p:cNvPr id="11" name="AutoShape 24">
              <a:extLst>
                <a:ext uri="{FF2B5EF4-FFF2-40B4-BE49-F238E27FC236}">
                  <a16:creationId xmlns:a16="http://schemas.microsoft.com/office/drawing/2014/main" id="{717A96D5-751A-5782-31D6-32523DC056ED}"/>
                </a:ext>
              </a:extLst>
            </p:cNvPr>
            <p:cNvSpPr/>
            <p:nvPr/>
          </p:nvSpPr>
          <p:spPr>
            <a:xfrm>
              <a:off x="15150763" y="1860725"/>
              <a:ext cx="896400" cy="0"/>
            </a:xfrm>
            <a:prstGeom prst="line">
              <a:avLst/>
            </a:prstGeom>
            <a:ln w="19050" cap="flat">
              <a:solidFill>
                <a:srgbClr val="183146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AutoShape 24">
              <a:extLst>
                <a:ext uri="{FF2B5EF4-FFF2-40B4-BE49-F238E27FC236}">
                  <a16:creationId xmlns:a16="http://schemas.microsoft.com/office/drawing/2014/main" id="{10C98B21-7C65-47B2-1AFC-F2432B5F1C53}"/>
                </a:ext>
              </a:extLst>
            </p:cNvPr>
            <p:cNvSpPr/>
            <p:nvPr/>
          </p:nvSpPr>
          <p:spPr>
            <a:xfrm>
              <a:off x="2102563" y="1860725"/>
              <a:ext cx="896030" cy="0"/>
            </a:xfrm>
            <a:prstGeom prst="line">
              <a:avLst/>
            </a:prstGeom>
            <a:ln w="19050" cap="flat">
              <a:solidFill>
                <a:srgbClr val="183146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3" name="Group 9">
            <a:extLst>
              <a:ext uri="{FF2B5EF4-FFF2-40B4-BE49-F238E27FC236}">
                <a16:creationId xmlns:a16="http://schemas.microsoft.com/office/drawing/2014/main" id="{D8BC20B5-8AAF-8EAE-C75E-0D5A47D0932A}"/>
              </a:ext>
            </a:extLst>
          </p:cNvPr>
          <p:cNvGrpSpPr/>
          <p:nvPr/>
        </p:nvGrpSpPr>
        <p:grpSpPr>
          <a:xfrm>
            <a:off x="9695951" y="3381552"/>
            <a:ext cx="2337397" cy="2337397"/>
            <a:chOff x="0" y="0"/>
            <a:chExt cx="812800" cy="812800"/>
          </a:xfrm>
        </p:grpSpPr>
        <p:sp>
          <p:nvSpPr>
            <p:cNvPr id="14" name="Freeform 10">
              <a:extLst>
                <a:ext uri="{FF2B5EF4-FFF2-40B4-BE49-F238E27FC236}">
                  <a16:creationId xmlns:a16="http://schemas.microsoft.com/office/drawing/2014/main" id="{23CDE512-FBF9-9676-3995-D2C279908A6D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1">
              <a:extLst>
                <a:ext uri="{FF2B5EF4-FFF2-40B4-BE49-F238E27FC236}">
                  <a16:creationId xmlns:a16="http://schemas.microsoft.com/office/drawing/2014/main" id="{58498CA1-C66C-4200-F980-E1F776CEC85F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80"/>
                </a:lnSpc>
              </a:pPr>
              <a:endParaRPr/>
            </a:p>
          </p:txBody>
        </p:sp>
      </p:grpSp>
      <p:grpSp>
        <p:nvGrpSpPr>
          <p:cNvPr id="16" name="Group 12">
            <a:extLst>
              <a:ext uri="{FF2B5EF4-FFF2-40B4-BE49-F238E27FC236}">
                <a16:creationId xmlns:a16="http://schemas.microsoft.com/office/drawing/2014/main" id="{62045F2F-C3A6-C54F-983E-83FFBEAD01B4}"/>
              </a:ext>
            </a:extLst>
          </p:cNvPr>
          <p:cNvGrpSpPr/>
          <p:nvPr/>
        </p:nvGrpSpPr>
        <p:grpSpPr>
          <a:xfrm>
            <a:off x="8356731" y="6110258"/>
            <a:ext cx="2667836" cy="2667836"/>
            <a:chOff x="0" y="0"/>
            <a:chExt cx="812800" cy="812800"/>
          </a:xfrm>
        </p:grpSpPr>
        <p:sp>
          <p:nvSpPr>
            <p:cNvPr id="17" name="Freeform 13">
              <a:extLst>
                <a:ext uri="{FF2B5EF4-FFF2-40B4-BE49-F238E27FC236}">
                  <a16:creationId xmlns:a16="http://schemas.microsoft.com/office/drawing/2014/main" id="{AC29F012-4484-89EC-DFDA-D380AFD95D79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D6A9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4">
              <a:extLst>
                <a:ext uri="{FF2B5EF4-FFF2-40B4-BE49-F238E27FC236}">
                  <a16:creationId xmlns:a16="http://schemas.microsoft.com/office/drawing/2014/main" id="{5902F0AF-692F-AC3E-F238-AAF9985A58E4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80"/>
                </a:lnSpc>
              </a:pPr>
              <a:endParaRPr/>
            </a:p>
          </p:txBody>
        </p:sp>
      </p:grpSp>
      <p:grpSp>
        <p:nvGrpSpPr>
          <p:cNvPr id="19" name="Group 15">
            <a:extLst>
              <a:ext uri="{FF2B5EF4-FFF2-40B4-BE49-F238E27FC236}">
                <a16:creationId xmlns:a16="http://schemas.microsoft.com/office/drawing/2014/main" id="{DD935740-EBE2-C4CB-46B1-DE9713FED4C9}"/>
              </a:ext>
            </a:extLst>
          </p:cNvPr>
          <p:cNvGrpSpPr/>
          <p:nvPr/>
        </p:nvGrpSpPr>
        <p:grpSpPr>
          <a:xfrm>
            <a:off x="6254652" y="3162300"/>
            <a:ext cx="3111565" cy="3111565"/>
            <a:chOff x="0" y="0"/>
            <a:chExt cx="812800" cy="812800"/>
          </a:xfrm>
        </p:grpSpPr>
        <p:sp>
          <p:nvSpPr>
            <p:cNvPr id="20" name="Freeform 16">
              <a:extLst>
                <a:ext uri="{FF2B5EF4-FFF2-40B4-BE49-F238E27FC236}">
                  <a16:creationId xmlns:a16="http://schemas.microsoft.com/office/drawing/2014/main" id="{A070176C-9CD0-CA72-AC30-AB88228E98CB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5BFB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17">
              <a:extLst>
                <a:ext uri="{FF2B5EF4-FFF2-40B4-BE49-F238E27FC236}">
                  <a16:creationId xmlns:a16="http://schemas.microsoft.com/office/drawing/2014/main" id="{548A71FE-476B-1469-E960-4EB34EDF5B18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80"/>
                </a:lnSpc>
              </a:pPr>
              <a:endParaRPr/>
            </a:p>
          </p:txBody>
        </p:sp>
      </p:grpSp>
      <p:grpSp>
        <p:nvGrpSpPr>
          <p:cNvPr id="24" name="Group 9">
            <a:extLst>
              <a:ext uri="{FF2B5EF4-FFF2-40B4-BE49-F238E27FC236}">
                <a16:creationId xmlns:a16="http://schemas.microsoft.com/office/drawing/2014/main" id="{986A755A-5D10-D98A-E5FF-8F9E3E3C3604}"/>
              </a:ext>
            </a:extLst>
          </p:cNvPr>
          <p:cNvGrpSpPr>
            <a:grpSpLocks noChangeAspect="1"/>
          </p:cNvGrpSpPr>
          <p:nvPr/>
        </p:nvGrpSpPr>
        <p:grpSpPr>
          <a:xfrm>
            <a:off x="5986571" y="6451448"/>
            <a:ext cx="1773012" cy="1773012"/>
            <a:chOff x="0" y="0"/>
            <a:chExt cx="812800" cy="812800"/>
          </a:xfrm>
        </p:grpSpPr>
        <p:sp>
          <p:nvSpPr>
            <p:cNvPr id="25" name="Freeform 10">
              <a:extLst>
                <a:ext uri="{FF2B5EF4-FFF2-40B4-BE49-F238E27FC236}">
                  <a16:creationId xmlns:a16="http://schemas.microsoft.com/office/drawing/2014/main" id="{5844D143-9CF8-B9C4-93C2-2687FEDA71D2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TextBox 11">
              <a:extLst>
                <a:ext uri="{FF2B5EF4-FFF2-40B4-BE49-F238E27FC236}">
                  <a16:creationId xmlns:a16="http://schemas.microsoft.com/office/drawing/2014/main" id="{2386C08A-F2D7-5F2D-FDD9-458496A4641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80"/>
                </a:lnSpc>
              </a:pPr>
              <a:endParaRPr/>
            </a:p>
          </p:txBody>
        </p:sp>
      </p:grpSp>
      <p:sp>
        <p:nvSpPr>
          <p:cNvPr id="35" name="AutoShape 18">
            <a:extLst>
              <a:ext uri="{FF2B5EF4-FFF2-40B4-BE49-F238E27FC236}">
                <a16:creationId xmlns:a16="http://schemas.microsoft.com/office/drawing/2014/main" id="{6099EACB-7C6F-3837-95EA-5591C643C5A3}"/>
              </a:ext>
            </a:extLst>
          </p:cNvPr>
          <p:cNvSpPr/>
          <p:nvPr/>
        </p:nvSpPr>
        <p:spPr>
          <a:xfrm>
            <a:off x="5369911" y="4754284"/>
            <a:ext cx="1649994" cy="0"/>
          </a:xfrm>
          <a:prstGeom prst="line">
            <a:avLst/>
          </a:prstGeom>
          <a:ln w="19050" cap="flat">
            <a:solidFill>
              <a:srgbClr val="183146"/>
            </a:solidFill>
            <a:prstDash val="solid"/>
            <a:headEnd type="none" w="sm" len="sm"/>
            <a:tailEnd type="oval" w="lg" len="lg"/>
          </a:ln>
        </p:spPr>
        <p:txBody>
          <a:bodyPr/>
          <a:lstStyle/>
          <a:p>
            <a:endParaRPr lang="en-US"/>
          </a:p>
        </p:txBody>
      </p:sp>
      <p:sp>
        <p:nvSpPr>
          <p:cNvPr id="40" name="TextBox 27">
            <a:extLst>
              <a:ext uri="{FF2B5EF4-FFF2-40B4-BE49-F238E27FC236}">
                <a16:creationId xmlns:a16="http://schemas.microsoft.com/office/drawing/2014/main" id="{E96E87B3-D4B1-88C2-CAD9-DCD10A511EC6}"/>
              </a:ext>
            </a:extLst>
          </p:cNvPr>
          <p:cNvSpPr txBox="1"/>
          <p:nvPr/>
        </p:nvSpPr>
        <p:spPr>
          <a:xfrm>
            <a:off x="2251669" y="4884458"/>
            <a:ext cx="2927742" cy="11121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40"/>
              </a:lnSpc>
            </a:pPr>
            <a:r>
              <a:rPr lang="en-US" sz="1600" dirty="0">
                <a:solidFill>
                  <a:srgbClr val="646464"/>
                </a:solidFill>
                <a:latin typeface="Helios"/>
                <a:ea typeface="Helios"/>
                <a:cs typeface="Helios"/>
                <a:sym typeface="Helios"/>
              </a:rPr>
              <a:t>Merging data from various sources with different formats and structures created significant complexities.</a:t>
            </a:r>
          </a:p>
        </p:txBody>
      </p:sp>
      <p:sp>
        <p:nvSpPr>
          <p:cNvPr id="41" name="TextBox 30">
            <a:extLst>
              <a:ext uri="{FF2B5EF4-FFF2-40B4-BE49-F238E27FC236}">
                <a16:creationId xmlns:a16="http://schemas.microsoft.com/office/drawing/2014/main" id="{B83BF354-747E-53B1-8A04-D2CB3F9B079A}"/>
              </a:ext>
            </a:extLst>
          </p:cNvPr>
          <p:cNvSpPr txBox="1"/>
          <p:nvPr/>
        </p:nvSpPr>
        <p:spPr>
          <a:xfrm>
            <a:off x="2277716" y="3971964"/>
            <a:ext cx="2901695" cy="7643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80"/>
              </a:lnSpc>
            </a:pPr>
            <a:r>
              <a:rPr lang="en-US" sz="2200" b="1" dirty="0">
                <a:solidFill>
                  <a:srgbClr val="183146"/>
                </a:solidFill>
                <a:latin typeface="Droid Serif Bold"/>
                <a:ea typeface="Droid Serif Bold"/>
                <a:cs typeface="Droid Serif Bold"/>
                <a:sym typeface="Droid Serif Bold"/>
              </a:rPr>
              <a:t>Data Integration Issues</a:t>
            </a:r>
          </a:p>
        </p:txBody>
      </p:sp>
      <p:sp>
        <p:nvSpPr>
          <p:cNvPr id="42" name="AutoShape 19">
            <a:extLst>
              <a:ext uri="{FF2B5EF4-FFF2-40B4-BE49-F238E27FC236}">
                <a16:creationId xmlns:a16="http://schemas.microsoft.com/office/drawing/2014/main" id="{72565D5B-5AD4-7CAA-66B0-4D4B1821A0F6}"/>
              </a:ext>
            </a:extLst>
          </p:cNvPr>
          <p:cNvSpPr/>
          <p:nvPr/>
        </p:nvSpPr>
        <p:spPr>
          <a:xfrm>
            <a:off x="11706629" y="4600906"/>
            <a:ext cx="1649994" cy="0"/>
          </a:xfrm>
          <a:prstGeom prst="line">
            <a:avLst/>
          </a:prstGeom>
          <a:ln w="19050" cap="flat">
            <a:solidFill>
              <a:srgbClr val="183146"/>
            </a:solidFill>
            <a:prstDash val="solid"/>
            <a:headEnd type="oval" w="lg" len="lg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4" name="TextBox 29">
            <a:extLst>
              <a:ext uri="{FF2B5EF4-FFF2-40B4-BE49-F238E27FC236}">
                <a16:creationId xmlns:a16="http://schemas.microsoft.com/office/drawing/2014/main" id="{7CCF2CCA-0355-036E-0DD5-1648593E81CD}"/>
              </a:ext>
            </a:extLst>
          </p:cNvPr>
          <p:cNvSpPr txBox="1"/>
          <p:nvPr/>
        </p:nvSpPr>
        <p:spPr>
          <a:xfrm>
            <a:off x="13712719" y="4428211"/>
            <a:ext cx="2927742" cy="7386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 rtl="0"/>
            <a:r>
              <a:rPr lang="en-GB" sz="1600" dirty="0">
                <a:solidFill>
                  <a:srgbClr val="646464"/>
                </a:solidFill>
                <a:latin typeface="Helios"/>
              </a:rPr>
              <a:t>Navigating complex marketing laws and ensuring compliance with data privacy regulations</a:t>
            </a:r>
            <a:r>
              <a:rPr lang="en-GB" sz="1600" b="0" i="0" u="none" strike="noStrike" dirty="0">
                <a:solidFill>
                  <a:srgbClr val="000000"/>
                </a:solidFill>
                <a:effectLst/>
              </a:rPr>
              <a:t>. </a:t>
            </a:r>
          </a:p>
        </p:txBody>
      </p:sp>
      <p:sp>
        <p:nvSpPr>
          <p:cNvPr id="57" name="TextBox 32">
            <a:extLst>
              <a:ext uri="{FF2B5EF4-FFF2-40B4-BE49-F238E27FC236}">
                <a16:creationId xmlns:a16="http://schemas.microsoft.com/office/drawing/2014/main" id="{D2E4E872-C573-AD23-299E-4DFE885BE7E9}"/>
              </a:ext>
            </a:extLst>
          </p:cNvPr>
          <p:cNvSpPr txBox="1"/>
          <p:nvPr/>
        </p:nvSpPr>
        <p:spPr>
          <a:xfrm>
            <a:off x="13738766" y="3515717"/>
            <a:ext cx="2901695" cy="7643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80"/>
              </a:lnSpc>
            </a:pPr>
            <a:r>
              <a:rPr lang="en-US" sz="2200" b="1" dirty="0">
                <a:solidFill>
                  <a:srgbClr val="183146"/>
                </a:solidFill>
                <a:latin typeface="Droid Serif Bold"/>
                <a:ea typeface="Droid Serif Bold"/>
                <a:cs typeface="Droid Serif Bold"/>
                <a:sym typeface="Droid Serif Bold"/>
              </a:rPr>
              <a:t>Data Privacy &amp; Compliance</a:t>
            </a:r>
          </a:p>
        </p:txBody>
      </p:sp>
      <p:sp>
        <p:nvSpPr>
          <p:cNvPr id="58" name="AutoShape 20">
            <a:extLst>
              <a:ext uri="{FF2B5EF4-FFF2-40B4-BE49-F238E27FC236}">
                <a16:creationId xmlns:a16="http://schemas.microsoft.com/office/drawing/2014/main" id="{D8C3152D-ED11-DA1F-9B9E-860B8F85AF61}"/>
              </a:ext>
            </a:extLst>
          </p:cNvPr>
          <p:cNvSpPr/>
          <p:nvPr/>
        </p:nvSpPr>
        <p:spPr>
          <a:xfrm>
            <a:off x="10754752" y="7471138"/>
            <a:ext cx="1649994" cy="0"/>
          </a:xfrm>
          <a:prstGeom prst="line">
            <a:avLst/>
          </a:prstGeom>
          <a:ln w="19050" cap="flat">
            <a:solidFill>
              <a:srgbClr val="183146"/>
            </a:solidFill>
            <a:prstDash val="solid"/>
            <a:headEnd type="oval" w="lg" len="lg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9" name="TextBox 28">
            <a:extLst>
              <a:ext uri="{FF2B5EF4-FFF2-40B4-BE49-F238E27FC236}">
                <a16:creationId xmlns:a16="http://schemas.microsoft.com/office/drawing/2014/main" id="{3757BB08-CB94-1460-88C5-6060E9B0E533}"/>
              </a:ext>
            </a:extLst>
          </p:cNvPr>
          <p:cNvSpPr txBox="1"/>
          <p:nvPr/>
        </p:nvSpPr>
        <p:spPr>
          <a:xfrm>
            <a:off x="12686708" y="7773398"/>
            <a:ext cx="2927742" cy="11121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40"/>
              </a:lnSpc>
            </a:pPr>
            <a:r>
              <a:rPr lang="en-US" sz="1600" dirty="0">
                <a:solidFill>
                  <a:srgbClr val="646464"/>
                </a:solidFill>
                <a:latin typeface="Helios"/>
                <a:ea typeface="Helios"/>
                <a:cs typeface="Helios"/>
                <a:sym typeface="Helios"/>
              </a:rPr>
              <a:t>Difficulty in processing and </a:t>
            </a:r>
            <a:r>
              <a:rPr lang="en-US" sz="1600" dirty="0" err="1">
                <a:solidFill>
                  <a:srgbClr val="646464"/>
                </a:solidFill>
                <a:latin typeface="Helios"/>
                <a:ea typeface="Helios"/>
                <a:cs typeface="Helios"/>
                <a:sym typeface="Helios"/>
              </a:rPr>
              <a:t>analysing</a:t>
            </a:r>
            <a:r>
              <a:rPr lang="en-US" sz="1600" dirty="0">
                <a:solidFill>
                  <a:srgbClr val="646464"/>
                </a:solidFill>
                <a:latin typeface="Helios"/>
                <a:ea typeface="Helios"/>
                <a:cs typeface="Helios"/>
                <a:sym typeface="Helios"/>
              </a:rPr>
              <a:t> data in real-time, limiting the ability to quickly adjust marketing strategies. </a:t>
            </a:r>
          </a:p>
        </p:txBody>
      </p:sp>
      <p:sp>
        <p:nvSpPr>
          <p:cNvPr id="60" name="TextBox 31">
            <a:extLst>
              <a:ext uri="{FF2B5EF4-FFF2-40B4-BE49-F238E27FC236}">
                <a16:creationId xmlns:a16="http://schemas.microsoft.com/office/drawing/2014/main" id="{DEB7EBEB-4EA6-CC64-A3B1-4A8FA3E5B132}"/>
              </a:ext>
            </a:extLst>
          </p:cNvPr>
          <p:cNvSpPr txBox="1"/>
          <p:nvPr/>
        </p:nvSpPr>
        <p:spPr>
          <a:xfrm>
            <a:off x="12712754" y="6860903"/>
            <a:ext cx="2901695" cy="7643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80"/>
              </a:lnSpc>
            </a:pPr>
            <a:r>
              <a:rPr lang="en-US" sz="2200" b="1" dirty="0">
                <a:solidFill>
                  <a:srgbClr val="183146"/>
                </a:solidFill>
                <a:latin typeface="Droid Serif Bold"/>
                <a:ea typeface="Droid Serif Bold"/>
                <a:cs typeface="Droid Serif Bold"/>
                <a:sym typeface="Droid Serif Bold"/>
              </a:rPr>
              <a:t>Lack of Real-Time Insights</a:t>
            </a:r>
          </a:p>
        </p:txBody>
      </p:sp>
      <p:sp>
        <p:nvSpPr>
          <p:cNvPr id="61" name="AutoShape 18">
            <a:extLst>
              <a:ext uri="{FF2B5EF4-FFF2-40B4-BE49-F238E27FC236}">
                <a16:creationId xmlns:a16="http://schemas.microsoft.com/office/drawing/2014/main" id="{3A4DBEBE-8B71-3A5E-A3BA-45E94F7E7182}"/>
              </a:ext>
            </a:extLst>
          </p:cNvPr>
          <p:cNvSpPr/>
          <p:nvPr/>
        </p:nvSpPr>
        <p:spPr>
          <a:xfrm>
            <a:off x="4630090" y="7414481"/>
            <a:ext cx="1649994" cy="0"/>
          </a:xfrm>
          <a:prstGeom prst="line">
            <a:avLst/>
          </a:prstGeom>
          <a:ln w="19050" cap="flat">
            <a:solidFill>
              <a:srgbClr val="183146"/>
            </a:solidFill>
            <a:prstDash val="solid"/>
            <a:headEnd type="none" w="sm" len="sm"/>
            <a:tailEnd type="oval" w="lg" len="lg"/>
          </a:ln>
        </p:spPr>
        <p:txBody>
          <a:bodyPr/>
          <a:lstStyle/>
          <a:p>
            <a:endParaRPr lang="en-US"/>
          </a:p>
        </p:txBody>
      </p:sp>
      <p:sp>
        <p:nvSpPr>
          <p:cNvPr id="62" name="TextBox 27">
            <a:extLst>
              <a:ext uri="{FF2B5EF4-FFF2-40B4-BE49-F238E27FC236}">
                <a16:creationId xmlns:a16="http://schemas.microsoft.com/office/drawing/2014/main" id="{4E22FAC4-06A2-63FE-70F5-4C114056A409}"/>
              </a:ext>
            </a:extLst>
          </p:cNvPr>
          <p:cNvSpPr txBox="1"/>
          <p:nvPr/>
        </p:nvSpPr>
        <p:spPr>
          <a:xfrm>
            <a:off x="1511848" y="7544655"/>
            <a:ext cx="2927742" cy="16744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40"/>
              </a:lnSpc>
            </a:pPr>
            <a:r>
              <a:rPr lang="en-US" sz="1600" dirty="0">
                <a:solidFill>
                  <a:srgbClr val="646464"/>
                </a:solidFill>
                <a:latin typeface="Helios"/>
                <a:ea typeface="Helios"/>
                <a:cs typeface="Helios"/>
                <a:sym typeface="Helios"/>
              </a:rPr>
              <a:t>Ensuring that the current data system can process and </a:t>
            </a:r>
            <a:r>
              <a:rPr lang="en-US" sz="1600" dirty="0" err="1">
                <a:solidFill>
                  <a:srgbClr val="646464"/>
                </a:solidFill>
                <a:latin typeface="Helios"/>
                <a:ea typeface="Helios"/>
                <a:cs typeface="Helios"/>
                <a:sym typeface="Helios"/>
              </a:rPr>
              <a:t>analyse</a:t>
            </a:r>
            <a:r>
              <a:rPr lang="en-US" sz="1600" dirty="0">
                <a:solidFill>
                  <a:srgbClr val="646464"/>
                </a:solidFill>
                <a:latin typeface="Helios"/>
                <a:ea typeface="Helios"/>
                <a:cs typeface="Helios"/>
                <a:sym typeface="Helios"/>
              </a:rPr>
              <a:t> unstructured, diverse data from social media and the internet without compromising performance or accuracy.</a:t>
            </a:r>
          </a:p>
        </p:txBody>
      </p:sp>
      <p:sp>
        <p:nvSpPr>
          <p:cNvPr id="63" name="TextBox 30">
            <a:extLst>
              <a:ext uri="{FF2B5EF4-FFF2-40B4-BE49-F238E27FC236}">
                <a16:creationId xmlns:a16="http://schemas.microsoft.com/office/drawing/2014/main" id="{52D9BC15-D245-2F96-DF94-414ACDBB6144}"/>
              </a:ext>
            </a:extLst>
          </p:cNvPr>
          <p:cNvSpPr txBox="1"/>
          <p:nvPr/>
        </p:nvSpPr>
        <p:spPr>
          <a:xfrm>
            <a:off x="1537895" y="6632161"/>
            <a:ext cx="2901695" cy="7643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80"/>
              </a:lnSpc>
            </a:pPr>
            <a:r>
              <a:rPr lang="en-US" sz="2200" b="1" dirty="0">
                <a:solidFill>
                  <a:srgbClr val="183146"/>
                </a:solidFill>
                <a:latin typeface="Droid Serif Bold"/>
                <a:ea typeface="Droid Serif Bold"/>
                <a:cs typeface="Droid Serif Bold"/>
                <a:sym typeface="Droid Serif Bold"/>
              </a:rPr>
              <a:t>Scaling for Future Growth</a:t>
            </a:r>
          </a:p>
        </p:txBody>
      </p:sp>
      <p:pic>
        <p:nvPicPr>
          <p:cNvPr id="66" name="Graphic 46">
            <a:extLst>
              <a:ext uri="{FF2B5EF4-FFF2-40B4-BE49-F238E27FC236}">
                <a16:creationId xmlns:a16="http://schemas.microsoft.com/office/drawing/2014/main" id="{88166092-4104-F244-9CC2-B0FCD6BDF8C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40" r="22240"/>
          <a:stretch/>
        </p:blipFill>
        <p:spPr>
          <a:xfrm>
            <a:off x="7032364" y="3891260"/>
            <a:ext cx="1702681" cy="1790891"/>
          </a:xfrm>
          <a:prstGeom prst="rect">
            <a:avLst/>
          </a:prstGeom>
        </p:spPr>
      </p:pic>
      <p:pic>
        <p:nvPicPr>
          <p:cNvPr id="77" name="Graphic 76" descr="Security camera with solid fill">
            <a:extLst>
              <a:ext uri="{FF2B5EF4-FFF2-40B4-BE49-F238E27FC236}">
                <a16:creationId xmlns:a16="http://schemas.microsoft.com/office/drawing/2014/main" id="{0F20917E-C497-3CA1-540A-B745B25C28B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288129" y="3975319"/>
            <a:ext cx="1157629" cy="1157629"/>
          </a:xfrm>
          <a:prstGeom prst="rect">
            <a:avLst/>
          </a:prstGeom>
        </p:spPr>
      </p:pic>
      <p:pic>
        <p:nvPicPr>
          <p:cNvPr id="78" name="Graphic 46">
            <a:extLst>
              <a:ext uri="{FF2B5EF4-FFF2-40B4-BE49-F238E27FC236}">
                <a16:creationId xmlns:a16="http://schemas.microsoft.com/office/drawing/2014/main" id="{417C2775-97E9-85B1-CA59-D4937186DC6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60" r="23260"/>
          <a:stretch/>
        </p:blipFill>
        <p:spPr>
          <a:xfrm>
            <a:off x="6421389" y="6826793"/>
            <a:ext cx="970011" cy="1020264"/>
          </a:xfrm>
          <a:prstGeom prst="rect">
            <a:avLst/>
          </a:prstGeom>
        </p:spPr>
      </p:pic>
      <p:pic>
        <p:nvPicPr>
          <p:cNvPr id="82" name="Graphic 81" descr="Presentation with pie chart with solid fill">
            <a:extLst>
              <a:ext uri="{FF2B5EF4-FFF2-40B4-BE49-F238E27FC236}">
                <a16:creationId xmlns:a16="http://schemas.microsoft.com/office/drawing/2014/main" id="{60933960-B6AA-844A-5206-1CFD7DE357C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8966809" y="6733170"/>
            <a:ext cx="1473808" cy="147380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4A44EB8-E251-F336-08E0-E49C6900DBA6}"/>
              </a:ext>
            </a:extLst>
          </p:cNvPr>
          <p:cNvSpPr txBox="1"/>
          <p:nvPr/>
        </p:nvSpPr>
        <p:spPr>
          <a:xfrm>
            <a:off x="17373600" y="9841468"/>
            <a:ext cx="5355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646464"/>
                </a:solidFill>
                <a:latin typeface="Droid Serif Bold"/>
                <a:ea typeface="Droid Serif Bold"/>
                <a:cs typeface="Droid Serif Bold"/>
                <a:sym typeface="Droid Serif Bold"/>
              </a:rPr>
              <a:t>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6043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0DF1A7-6433-CF0D-D725-47F4E6E96F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3FFEA03E-EFC4-6D43-95DD-20264637F484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A2B6F637-6004-49D4-403B-376F215451CF}"/>
              </a:ext>
            </a:extLst>
          </p:cNvPr>
          <p:cNvSpPr/>
          <p:nvPr/>
        </p:nvSpPr>
        <p:spPr>
          <a:xfrm>
            <a:off x="-946404" y="9258300"/>
            <a:ext cx="1892808" cy="4114800"/>
          </a:xfrm>
          <a:custGeom>
            <a:avLst/>
            <a:gdLst/>
            <a:ahLst/>
            <a:cxnLst/>
            <a:rect l="l" t="t" r="r" b="b"/>
            <a:pathLst>
              <a:path w="1892808" h="4114800">
                <a:moveTo>
                  <a:pt x="0" y="0"/>
                </a:moveTo>
                <a:lnTo>
                  <a:pt x="1892808" y="0"/>
                </a:lnTo>
                <a:lnTo>
                  <a:pt x="189280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7" name="Freeform 27">
            <a:extLst>
              <a:ext uri="{FF2B5EF4-FFF2-40B4-BE49-F238E27FC236}">
                <a16:creationId xmlns:a16="http://schemas.microsoft.com/office/drawing/2014/main" id="{23A5B1DC-237C-BE3E-911C-2930BB5506E9}"/>
              </a:ext>
            </a:extLst>
          </p:cNvPr>
          <p:cNvSpPr/>
          <p:nvPr/>
        </p:nvSpPr>
        <p:spPr>
          <a:xfrm flipH="1" flipV="1">
            <a:off x="17754255" y="-2890520"/>
            <a:ext cx="1892808" cy="4114800"/>
          </a:xfrm>
          <a:custGeom>
            <a:avLst/>
            <a:gdLst/>
            <a:ahLst/>
            <a:cxnLst/>
            <a:rect l="l" t="t" r="r" b="b"/>
            <a:pathLst>
              <a:path w="1892808" h="4114800">
                <a:moveTo>
                  <a:pt x="1892808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1892808" y="0"/>
                </a:lnTo>
                <a:lnTo>
                  <a:pt x="1892808" y="411480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C742042F-72ED-27D9-FC47-28CC60CA589E}"/>
              </a:ext>
            </a:extLst>
          </p:cNvPr>
          <p:cNvGrpSpPr>
            <a:grpSpLocks noChangeAspect="1"/>
          </p:cNvGrpSpPr>
          <p:nvPr/>
        </p:nvGrpSpPr>
        <p:grpSpPr>
          <a:xfrm>
            <a:off x="1028700" y="2238573"/>
            <a:ext cx="16421100" cy="7453113"/>
            <a:chOff x="0" y="0"/>
            <a:chExt cx="2243235" cy="1751556"/>
          </a:xfrm>
        </p:grpSpPr>
        <p:sp>
          <p:nvSpPr>
            <p:cNvPr id="17" name="Freeform 4">
              <a:extLst>
                <a:ext uri="{FF2B5EF4-FFF2-40B4-BE49-F238E27FC236}">
                  <a16:creationId xmlns:a16="http://schemas.microsoft.com/office/drawing/2014/main" id="{CDA1926F-E5C8-E960-B489-539CF58A6B3F}"/>
                </a:ext>
              </a:extLst>
            </p:cNvPr>
            <p:cNvSpPr/>
            <p:nvPr/>
          </p:nvSpPr>
          <p:spPr>
            <a:xfrm>
              <a:off x="0" y="0"/>
              <a:ext cx="2243235" cy="1751556"/>
            </a:xfrm>
            <a:custGeom>
              <a:avLst/>
              <a:gdLst/>
              <a:ahLst/>
              <a:cxnLst/>
              <a:rect l="l" t="t" r="r" b="b"/>
              <a:pathLst>
                <a:path w="2243235" h="1751556">
                  <a:moveTo>
                    <a:pt x="9090" y="0"/>
                  </a:moveTo>
                  <a:lnTo>
                    <a:pt x="2234145" y="0"/>
                  </a:lnTo>
                  <a:cubicBezTo>
                    <a:pt x="2236556" y="0"/>
                    <a:pt x="2238868" y="958"/>
                    <a:pt x="2240573" y="2662"/>
                  </a:cubicBezTo>
                  <a:cubicBezTo>
                    <a:pt x="2242277" y="4367"/>
                    <a:pt x="2243235" y="6679"/>
                    <a:pt x="2243235" y="9090"/>
                  </a:cubicBezTo>
                  <a:lnTo>
                    <a:pt x="2243235" y="1742467"/>
                  </a:lnTo>
                  <a:cubicBezTo>
                    <a:pt x="2243235" y="1744877"/>
                    <a:pt x="2242277" y="1747189"/>
                    <a:pt x="2240573" y="1748894"/>
                  </a:cubicBezTo>
                  <a:cubicBezTo>
                    <a:pt x="2238868" y="1750599"/>
                    <a:pt x="2236556" y="1751556"/>
                    <a:pt x="2234145" y="1751556"/>
                  </a:cubicBezTo>
                  <a:lnTo>
                    <a:pt x="9090" y="1751556"/>
                  </a:lnTo>
                  <a:cubicBezTo>
                    <a:pt x="6679" y="1751556"/>
                    <a:pt x="4367" y="1750599"/>
                    <a:pt x="2662" y="1748894"/>
                  </a:cubicBezTo>
                  <a:cubicBezTo>
                    <a:pt x="958" y="1747189"/>
                    <a:pt x="0" y="1744877"/>
                    <a:pt x="0" y="1742467"/>
                  </a:cubicBezTo>
                  <a:lnTo>
                    <a:pt x="0" y="9090"/>
                  </a:lnTo>
                  <a:cubicBezTo>
                    <a:pt x="0" y="6679"/>
                    <a:pt x="958" y="4367"/>
                    <a:pt x="2662" y="2662"/>
                  </a:cubicBezTo>
                  <a:cubicBezTo>
                    <a:pt x="4367" y="958"/>
                    <a:pt x="6679" y="0"/>
                    <a:pt x="9090" y="0"/>
                  </a:cubicBezTo>
                  <a:close/>
                </a:path>
              </a:pathLst>
            </a:custGeom>
            <a:solidFill>
              <a:srgbClr val="F2F1EC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5">
              <a:extLst>
                <a:ext uri="{FF2B5EF4-FFF2-40B4-BE49-F238E27FC236}">
                  <a16:creationId xmlns:a16="http://schemas.microsoft.com/office/drawing/2014/main" id="{D82D2F3B-CBEE-B343-3A17-073200EB54E1}"/>
                </a:ext>
              </a:extLst>
            </p:cNvPr>
            <p:cNvSpPr txBox="1"/>
            <p:nvPr/>
          </p:nvSpPr>
          <p:spPr>
            <a:xfrm>
              <a:off x="0" y="-38100"/>
              <a:ext cx="2243235" cy="17896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08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4" name="TextBox 30">
            <a:extLst>
              <a:ext uri="{FF2B5EF4-FFF2-40B4-BE49-F238E27FC236}">
                <a16:creationId xmlns:a16="http://schemas.microsoft.com/office/drawing/2014/main" id="{2EFC1D83-D170-6C47-BEDB-2BA98257E71C}"/>
              </a:ext>
            </a:extLst>
          </p:cNvPr>
          <p:cNvSpPr txBox="1"/>
          <p:nvPr/>
        </p:nvSpPr>
        <p:spPr>
          <a:xfrm>
            <a:off x="14478000" y="8196236"/>
            <a:ext cx="2901695" cy="372987"/>
          </a:xfrm>
          <a:prstGeom prst="rect">
            <a:avLst/>
          </a:prstGeom>
          <a:solidFill>
            <a:srgbClr val="F3F1EC"/>
          </a:solidFill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80"/>
              </a:lnSpc>
            </a:pPr>
            <a:r>
              <a:rPr lang="en-US" sz="2400" b="1" dirty="0">
                <a:solidFill>
                  <a:srgbClr val="183146"/>
                </a:solidFill>
                <a:latin typeface="Droid Serif Bold"/>
                <a:ea typeface="Droid Serif Bold"/>
                <a:cs typeface="Droid Serif Bold"/>
                <a:sym typeface="Droid Serif Bold"/>
              </a:rPr>
              <a:t>Orders</a:t>
            </a:r>
          </a:p>
        </p:txBody>
      </p:sp>
      <p:pic>
        <p:nvPicPr>
          <p:cNvPr id="56" name="Graphic 55" descr="Shopping cart with solid fill">
            <a:extLst>
              <a:ext uri="{FF2B5EF4-FFF2-40B4-BE49-F238E27FC236}">
                <a16:creationId xmlns:a16="http://schemas.microsoft.com/office/drawing/2014/main" id="{7E5BFABC-43B1-C1AA-095E-6DEAA044EC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3366206" y="8115300"/>
            <a:ext cx="914400" cy="9144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D046F080-17A3-F973-4377-6EC1E78EF98C}"/>
              </a:ext>
            </a:extLst>
          </p:cNvPr>
          <p:cNvGrpSpPr/>
          <p:nvPr/>
        </p:nvGrpSpPr>
        <p:grpSpPr>
          <a:xfrm>
            <a:off x="723900" y="530249"/>
            <a:ext cx="16840200" cy="2687852"/>
            <a:chOff x="807163" y="1181100"/>
            <a:chExt cx="16840200" cy="2687852"/>
          </a:xfrm>
        </p:grpSpPr>
        <p:sp>
          <p:nvSpPr>
            <p:cNvPr id="6" name="TextBox 29">
              <a:extLst>
                <a:ext uri="{FF2B5EF4-FFF2-40B4-BE49-F238E27FC236}">
                  <a16:creationId xmlns:a16="http://schemas.microsoft.com/office/drawing/2014/main" id="{6E6FAB72-D195-0952-E80D-1F637504E645}"/>
                </a:ext>
              </a:extLst>
            </p:cNvPr>
            <p:cNvSpPr txBox="1"/>
            <p:nvPr/>
          </p:nvSpPr>
          <p:spPr>
            <a:xfrm>
              <a:off x="1894963" y="1181100"/>
              <a:ext cx="14652000" cy="268785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10851"/>
                </a:lnSpc>
              </a:pPr>
              <a:r>
                <a:rPr lang="en-US" sz="7750" b="1" dirty="0">
                  <a:solidFill>
                    <a:srgbClr val="183046"/>
                  </a:solidFill>
                  <a:latin typeface="Droid Serif Bold"/>
                  <a:ea typeface="Droid Serif Bold"/>
                  <a:cs typeface="Droid Serif Bold"/>
                  <a:sym typeface="Droid Serif Italics"/>
                </a:rPr>
                <a:t>Conclusion &amp; Business </a:t>
              </a:r>
              <a:r>
                <a:rPr lang="en-US" sz="7750" i="1" dirty="0">
                  <a:solidFill>
                    <a:srgbClr val="95BFB2"/>
                  </a:solidFill>
                  <a:latin typeface="Droid Serif Italics"/>
                  <a:ea typeface="Droid Serif Italics"/>
                  <a:cs typeface="Droid Serif Italics"/>
                  <a:sym typeface="Droid Serif Bold"/>
                </a:rPr>
                <a:t>Impact</a:t>
              </a:r>
            </a:p>
          </p:txBody>
        </p:sp>
        <p:sp>
          <p:nvSpPr>
            <p:cNvPr id="7" name="AutoShape 24">
              <a:extLst>
                <a:ext uri="{FF2B5EF4-FFF2-40B4-BE49-F238E27FC236}">
                  <a16:creationId xmlns:a16="http://schemas.microsoft.com/office/drawing/2014/main" id="{E926EEC2-8DD8-4244-CA41-98CB025F9A32}"/>
                </a:ext>
              </a:extLst>
            </p:cNvPr>
            <p:cNvSpPr/>
            <p:nvPr/>
          </p:nvSpPr>
          <p:spPr>
            <a:xfrm>
              <a:off x="16750963" y="1860725"/>
              <a:ext cx="896400" cy="0"/>
            </a:xfrm>
            <a:prstGeom prst="line">
              <a:avLst/>
            </a:prstGeom>
            <a:ln w="19050" cap="flat">
              <a:solidFill>
                <a:srgbClr val="183146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AutoShape 24">
              <a:extLst>
                <a:ext uri="{FF2B5EF4-FFF2-40B4-BE49-F238E27FC236}">
                  <a16:creationId xmlns:a16="http://schemas.microsoft.com/office/drawing/2014/main" id="{30042741-4F4A-37E5-A3C2-826735BE143E}"/>
                </a:ext>
              </a:extLst>
            </p:cNvPr>
            <p:cNvSpPr/>
            <p:nvPr/>
          </p:nvSpPr>
          <p:spPr>
            <a:xfrm>
              <a:off x="807163" y="1860725"/>
              <a:ext cx="896030" cy="0"/>
            </a:xfrm>
            <a:prstGeom prst="line">
              <a:avLst/>
            </a:prstGeom>
            <a:ln w="19050" cap="flat">
              <a:solidFill>
                <a:srgbClr val="183146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15" name="Picture 14" descr="A group of keys with text on it&#10;&#10;AI-generated content may be incorrect.">
            <a:extLst>
              <a:ext uri="{FF2B5EF4-FFF2-40B4-BE49-F238E27FC236}">
                <a16:creationId xmlns:a16="http://schemas.microsoft.com/office/drawing/2014/main" id="{57F314AD-A9CE-A432-C8A0-AE53C73F606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6250" y="952500"/>
            <a:ext cx="13575500" cy="937260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02E374BE-3CD9-FB55-72AF-E9622AFD82BC}"/>
              </a:ext>
            </a:extLst>
          </p:cNvPr>
          <p:cNvSpPr/>
          <p:nvPr/>
        </p:nvSpPr>
        <p:spPr>
          <a:xfrm>
            <a:off x="2529365" y="6754741"/>
            <a:ext cx="2438400" cy="2253864"/>
          </a:xfrm>
          <a:prstGeom prst="rect">
            <a:avLst/>
          </a:prstGeom>
          <a:solidFill>
            <a:srgbClr val="F3F1E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7D1EEA8-E044-890B-632B-60698F52116E}"/>
              </a:ext>
            </a:extLst>
          </p:cNvPr>
          <p:cNvSpPr/>
          <p:nvPr/>
        </p:nvSpPr>
        <p:spPr>
          <a:xfrm>
            <a:off x="3276600" y="3772238"/>
            <a:ext cx="2438400" cy="2253864"/>
          </a:xfrm>
          <a:prstGeom prst="rect">
            <a:avLst/>
          </a:prstGeom>
          <a:solidFill>
            <a:srgbClr val="F3F1E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D12EF0E-F131-B4E5-AAFF-5935B06AEA35}"/>
              </a:ext>
            </a:extLst>
          </p:cNvPr>
          <p:cNvSpPr/>
          <p:nvPr/>
        </p:nvSpPr>
        <p:spPr>
          <a:xfrm>
            <a:off x="7780704" y="2238574"/>
            <a:ext cx="2438400" cy="1990526"/>
          </a:xfrm>
          <a:prstGeom prst="rect">
            <a:avLst/>
          </a:prstGeom>
          <a:solidFill>
            <a:srgbClr val="F3F1E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4FF92A4-4BD9-6BA0-5C49-410D8B4B0628}"/>
              </a:ext>
            </a:extLst>
          </p:cNvPr>
          <p:cNvSpPr/>
          <p:nvPr/>
        </p:nvSpPr>
        <p:spPr>
          <a:xfrm>
            <a:off x="12345850" y="4046609"/>
            <a:ext cx="2438400" cy="1990526"/>
          </a:xfrm>
          <a:prstGeom prst="rect">
            <a:avLst/>
          </a:prstGeom>
          <a:solidFill>
            <a:srgbClr val="F3F1E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3427BDB-FF22-813B-2FC2-F7C6380FAC10}"/>
              </a:ext>
            </a:extLst>
          </p:cNvPr>
          <p:cNvSpPr/>
          <p:nvPr/>
        </p:nvSpPr>
        <p:spPr>
          <a:xfrm>
            <a:off x="13167808" y="7101751"/>
            <a:ext cx="2438400" cy="1990526"/>
          </a:xfrm>
          <a:prstGeom prst="rect">
            <a:avLst/>
          </a:prstGeom>
          <a:solidFill>
            <a:srgbClr val="F3F1E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0">
            <a:extLst>
              <a:ext uri="{FF2B5EF4-FFF2-40B4-BE49-F238E27FC236}">
                <a16:creationId xmlns:a16="http://schemas.microsoft.com/office/drawing/2014/main" id="{77542D79-A8C9-4C23-6105-BEA8B649BD61}"/>
              </a:ext>
            </a:extLst>
          </p:cNvPr>
          <p:cNvSpPr txBox="1"/>
          <p:nvPr/>
        </p:nvSpPr>
        <p:spPr>
          <a:xfrm>
            <a:off x="2576228" y="6916980"/>
            <a:ext cx="2391537" cy="770532"/>
          </a:xfrm>
          <a:prstGeom prst="rect">
            <a:avLst/>
          </a:prstGeom>
          <a:solidFill>
            <a:srgbClr val="F3F1EC"/>
          </a:solidFill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000" b="1" dirty="0">
                <a:solidFill>
                  <a:srgbClr val="183146"/>
                </a:solidFill>
                <a:latin typeface="Droid Serif Bold"/>
                <a:ea typeface="Droid Serif Bold"/>
                <a:cs typeface="Droid Serif Bold"/>
                <a:sym typeface="Droid Serif Bold"/>
              </a:rPr>
              <a:t>Transformative Data Insights</a:t>
            </a:r>
          </a:p>
        </p:txBody>
      </p:sp>
      <p:sp>
        <p:nvSpPr>
          <p:cNvPr id="35" name="TextBox 27">
            <a:extLst>
              <a:ext uri="{FF2B5EF4-FFF2-40B4-BE49-F238E27FC236}">
                <a16:creationId xmlns:a16="http://schemas.microsoft.com/office/drawing/2014/main" id="{A38E421C-086F-A907-D670-CD366DA53987}"/>
              </a:ext>
            </a:extLst>
          </p:cNvPr>
          <p:cNvSpPr txBox="1"/>
          <p:nvPr/>
        </p:nvSpPr>
        <p:spPr>
          <a:xfrm>
            <a:off x="2573285" y="7822192"/>
            <a:ext cx="2379715" cy="826508"/>
          </a:xfrm>
          <a:prstGeom prst="rect">
            <a:avLst/>
          </a:prstGeom>
          <a:solidFill>
            <a:srgbClr val="F3F1EC"/>
          </a:solidFill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240"/>
              </a:lnSpc>
            </a:pPr>
            <a:r>
              <a:rPr lang="en-US" sz="1600" dirty="0">
                <a:solidFill>
                  <a:srgbClr val="646464"/>
                </a:solidFill>
                <a:latin typeface="Helios"/>
                <a:ea typeface="Helios"/>
                <a:cs typeface="Helios"/>
                <a:sym typeface="Helios"/>
              </a:rPr>
              <a:t>Convert raw data into strategic decisions for business growth.</a:t>
            </a:r>
          </a:p>
        </p:txBody>
      </p:sp>
      <p:sp>
        <p:nvSpPr>
          <p:cNvPr id="36" name="TextBox 30">
            <a:extLst>
              <a:ext uri="{FF2B5EF4-FFF2-40B4-BE49-F238E27FC236}">
                <a16:creationId xmlns:a16="http://schemas.microsoft.com/office/drawing/2014/main" id="{DCA871FD-BD0D-473D-1A58-F27AE05F58A4}"/>
              </a:ext>
            </a:extLst>
          </p:cNvPr>
          <p:cNvSpPr txBox="1"/>
          <p:nvPr/>
        </p:nvSpPr>
        <p:spPr>
          <a:xfrm>
            <a:off x="3323463" y="3695700"/>
            <a:ext cx="2391537" cy="1155573"/>
          </a:xfrm>
          <a:prstGeom prst="rect">
            <a:avLst/>
          </a:prstGeom>
          <a:solidFill>
            <a:srgbClr val="F3F1EC"/>
          </a:solidFill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000" b="1" dirty="0">
                <a:solidFill>
                  <a:srgbClr val="183146"/>
                </a:solidFill>
                <a:latin typeface="Droid Serif Bold"/>
                <a:ea typeface="Droid Serif Bold"/>
                <a:cs typeface="Droid Serif Bold"/>
                <a:sym typeface="Droid Serif Bold"/>
              </a:rPr>
              <a:t>Enhance Customer Retention</a:t>
            </a:r>
          </a:p>
        </p:txBody>
      </p:sp>
      <p:sp>
        <p:nvSpPr>
          <p:cNvPr id="37" name="TextBox 27">
            <a:extLst>
              <a:ext uri="{FF2B5EF4-FFF2-40B4-BE49-F238E27FC236}">
                <a16:creationId xmlns:a16="http://schemas.microsoft.com/office/drawing/2014/main" id="{F20D8569-490A-D4EF-A90E-95EC8347224D}"/>
              </a:ext>
            </a:extLst>
          </p:cNvPr>
          <p:cNvSpPr txBox="1"/>
          <p:nvPr/>
        </p:nvSpPr>
        <p:spPr>
          <a:xfrm>
            <a:off x="3320520" y="4974219"/>
            <a:ext cx="2379715" cy="1102994"/>
          </a:xfrm>
          <a:prstGeom prst="rect">
            <a:avLst/>
          </a:prstGeom>
          <a:solidFill>
            <a:srgbClr val="F3F1EC"/>
          </a:solidFill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240"/>
              </a:lnSpc>
            </a:pPr>
            <a:r>
              <a:rPr lang="en-US" sz="1600" dirty="0">
                <a:solidFill>
                  <a:srgbClr val="646464"/>
                </a:solidFill>
                <a:latin typeface="Helios"/>
                <a:ea typeface="Helios"/>
                <a:cs typeface="Helios"/>
                <a:sym typeface="Helios"/>
              </a:rPr>
              <a:t>Use </a:t>
            </a:r>
            <a:r>
              <a:rPr lang="en-US" sz="1600" dirty="0" err="1">
                <a:solidFill>
                  <a:srgbClr val="646464"/>
                </a:solidFill>
                <a:latin typeface="Helios"/>
                <a:ea typeface="Helios"/>
                <a:cs typeface="Helios"/>
                <a:sym typeface="Helios"/>
              </a:rPr>
              <a:t>personalised</a:t>
            </a:r>
            <a:r>
              <a:rPr lang="en-US" sz="1600" dirty="0">
                <a:solidFill>
                  <a:srgbClr val="646464"/>
                </a:solidFill>
                <a:latin typeface="Helios"/>
                <a:ea typeface="Helios"/>
                <a:cs typeface="Helios"/>
                <a:sym typeface="Helios"/>
              </a:rPr>
              <a:t> marketing to foster customer loyalty and reduce churn.</a:t>
            </a:r>
          </a:p>
        </p:txBody>
      </p:sp>
      <p:sp>
        <p:nvSpPr>
          <p:cNvPr id="38" name="TextBox 30">
            <a:extLst>
              <a:ext uri="{FF2B5EF4-FFF2-40B4-BE49-F238E27FC236}">
                <a16:creationId xmlns:a16="http://schemas.microsoft.com/office/drawing/2014/main" id="{7F2DAA04-997F-D27A-4635-9087DD881692}"/>
              </a:ext>
            </a:extLst>
          </p:cNvPr>
          <p:cNvSpPr txBox="1"/>
          <p:nvPr/>
        </p:nvSpPr>
        <p:spPr>
          <a:xfrm>
            <a:off x="7844689" y="2404272"/>
            <a:ext cx="2391537" cy="758028"/>
          </a:xfrm>
          <a:prstGeom prst="rect">
            <a:avLst/>
          </a:prstGeom>
          <a:solidFill>
            <a:srgbClr val="F3F1EC"/>
          </a:solidFill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000" b="1" dirty="0" err="1">
                <a:solidFill>
                  <a:srgbClr val="183146"/>
                </a:solidFill>
                <a:latin typeface="Droid Serif Bold"/>
                <a:ea typeface="Droid Serif Bold"/>
                <a:cs typeface="Droid Serif Bold"/>
                <a:sym typeface="Droid Serif Bold"/>
              </a:rPr>
              <a:t>Maximised</a:t>
            </a:r>
            <a:r>
              <a:rPr lang="en-US" sz="2000" b="1" dirty="0">
                <a:solidFill>
                  <a:srgbClr val="183146"/>
                </a:solidFill>
                <a:latin typeface="Droid Serif Bold"/>
                <a:ea typeface="Droid Serif Bold"/>
                <a:cs typeface="Droid Serif Bold"/>
                <a:sym typeface="Droid Serif Bold"/>
              </a:rPr>
              <a:t> Marketing ROI</a:t>
            </a:r>
          </a:p>
        </p:txBody>
      </p:sp>
      <p:sp>
        <p:nvSpPr>
          <p:cNvPr id="39" name="TextBox 27">
            <a:extLst>
              <a:ext uri="{FF2B5EF4-FFF2-40B4-BE49-F238E27FC236}">
                <a16:creationId xmlns:a16="http://schemas.microsoft.com/office/drawing/2014/main" id="{CAA88C2C-C39C-B392-E14A-FBB7B443D5F8}"/>
              </a:ext>
            </a:extLst>
          </p:cNvPr>
          <p:cNvSpPr txBox="1"/>
          <p:nvPr/>
        </p:nvSpPr>
        <p:spPr>
          <a:xfrm>
            <a:off x="7841746" y="3332034"/>
            <a:ext cx="2379715" cy="820866"/>
          </a:xfrm>
          <a:prstGeom prst="rect">
            <a:avLst/>
          </a:prstGeom>
          <a:solidFill>
            <a:srgbClr val="F3F1EC"/>
          </a:solidFill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240"/>
              </a:lnSpc>
            </a:pPr>
            <a:r>
              <a:rPr lang="en-US" sz="1600" dirty="0">
                <a:solidFill>
                  <a:srgbClr val="646464"/>
                </a:solidFill>
                <a:latin typeface="Helios"/>
                <a:ea typeface="Helios"/>
                <a:cs typeface="Helios"/>
                <a:sym typeface="Helios"/>
              </a:rPr>
              <a:t>Optimise ad spend through real-time tracking for higher returns.</a:t>
            </a:r>
          </a:p>
        </p:txBody>
      </p:sp>
      <p:sp>
        <p:nvSpPr>
          <p:cNvPr id="40" name="TextBox 30">
            <a:extLst>
              <a:ext uri="{FF2B5EF4-FFF2-40B4-BE49-F238E27FC236}">
                <a16:creationId xmlns:a16="http://schemas.microsoft.com/office/drawing/2014/main" id="{F3F67CF3-B491-C2B1-54BC-87F7B439DD2C}"/>
              </a:ext>
            </a:extLst>
          </p:cNvPr>
          <p:cNvSpPr txBox="1"/>
          <p:nvPr/>
        </p:nvSpPr>
        <p:spPr>
          <a:xfrm>
            <a:off x="12391263" y="4176403"/>
            <a:ext cx="2391537" cy="360483"/>
          </a:xfrm>
          <a:prstGeom prst="rect">
            <a:avLst/>
          </a:prstGeom>
          <a:solidFill>
            <a:srgbClr val="F3F1EC"/>
          </a:solidFill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000" b="1" dirty="0">
                <a:solidFill>
                  <a:srgbClr val="183146"/>
                </a:solidFill>
                <a:latin typeface="Droid Serif Bold"/>
                <a:ea typeface="Droid Serif Bold"/>
                <a:cs typeface="Droid Serif Bold"/>
                <a:sym typeface="Droid Serif Bold"/>
              </a:rPr>
              <a:t>Revenue Growth</a:t>
            </a:r>
          </a:p>
        </p:txBody>
      </p:sp>
      <p:sp>
        <p:nvSpPr>
          <p:cNvPr id="42" name="TextBox 27">
            <a:extLst>
              <a:ext uri="{FF2B5EF4-FFF2-40B4-BE49-F238E27FC236}">
                <a16:creationId xmlns:a16="http://schemas.microsoft.com/office/drawing/2014/main" id="{3F5544BE-17A0-CFF2-33F7-07D141BC049E}"/>
              </a:ext>
            </a:extLst>
          </p:cNvPr>
          <p:cNvSpPr txBox="1"/>
          <p:nvPr/>
        </p:nvSpPr>
        <p:spPr>
          <a:xfrm>
            <a:off x="12388320" y="4838700"/>
            <a:ext cx="2379715" cy="1667251"/>
          </a:xfrm>
          <a:prstGeom prst="rect">
            <a:avLst/>
          </a:prstGeom>
          <a:solidFill>
            <a:srgbClr val="F3F1EC"/>
          </a:solidFill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240"/>
              </a:lnSpc>
            </a:pPr>
            <a:r>
              <a:rPr lang="en-US" sz="1600" dirty="0" err="1">
                <a:solidFill>
                  <a:srgbClr val="646464"/>
                </a:solidFill>
                <a:latin typeface="Helios"/>
                <a:ea typeface="Helios"/>
                <a:cs typeface="Helios"/>
                <a:sym typeface="Helios"/>
              </a:rPr>
              <a:t>Personalised</a:t>
            </a:r>
            <a:r>
              <a:rPr lang="en-US" sz="1600" dirty="0">
                <a:solidFill>
                  <a:srgbClr val="646464"/>
                </a:solidFill>
                <a:latin typeface="Helios"/>
                <a:ea typeface="Helios"/>
                <a:cs typeface="Helios"/>
                <a:sym typeface="Helios"/>
              </a:rPr>
              <a:t> campaigns and refined product strategies directly contribute to increased sales and customer lifetime value.</a:t>
            </a:r>
          </a:p>
        </p:txBody>
      </p:sp>
      <p:sp>
        <p:nvSpPr>
          <p:cNvPr id="59" name="TextBox 30">
            <a:extLst>
              <a:ext uri="{FF2B5EF4-FFF2-40B4-BE49-F238E27FC236}">
                <a16:creationId xmlns:a16="http://schemas.microsoft.com/office/drawing/2014/main" id="{9DB44F71-32A8-F370-12B5-005A026F7CCD}"/>
              </a:ext>
            </a:extLst>
          </p:cNvPr>
          <p:cNvSpPr txBox="1"/>
          <p:nvPr/>
        </p:nvSpPr>
        <p:spPr>
          <a:xfrm>
            <a:off x="13181305" y="6895503"/>
            <a:ext cx="2391537" cy="360483"/>
          </a:xfrm>
          <a:prstGeom prst="rect">
            <a:avLst/>
          </a:prstGeom>
          <a:solidFill>
            <a:srgbClr val="F3F1EC"/>
          </a:solidFill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000" b="1" dirty="0">
                <a:solidFill>
                  <a:srgbClr val="183146"/>
                </a:solidFill>
                <a:latin typeface="Droid Serif Bold"/>
                <a:ea typeface="Droid Serif Bold"/>
                <a:cs typeface="Droid Serif Bold"/>
                <a:sym typeface="Droid Serif Bold"/>
              </a:rPr>
              <a:t>Future Growth</a:t>
            </a:r>
          </a:p>
        </p:txBody>
      </p:sp>
      <p:sp>
        <p:nvSpPr>
          <p:cNvPr id="60" name="TextBox 27">
            <a:extLst>
              <a:ext uri="{FF2B5EF4-FFF2-40B4-BE49-F238E27FC236}">
                <a16:creationId xmlns:a16="http://schemas.microsoft.com/office/drawing/2014/main" id="{1AD98834-57BC-A9ED-6E89-BA812DD3278C}"/>
              </a:ext>
            </a:extLst>
          </p:cNvPr>
          <p:cNvSpPr txBox="1"/>
          <p:nvPr/>
        </p:nvSpPr>
        <p:spPr>
          <a:xfrm>
            <a:off x="13178362" y="7557800"/>
            <a:ext cx="2379715" cy="1723549"/>
          </a:xfrm>
          <a:prstGeom prst="rect">
            <a:avLst/>
          </a:prstGeom>
          <a:solidFill>
            <a:srgbClr val="F3F1EC"/>
          </a:solidFill>
        </p:spPr>
        <p:txBody>
          <a:bodyPr wrap="square" lIns="0" tIns="0" rIns="0" bIns="0" rtlCol="0" anchor="t">
            <a:spAutoFit/>
          </a:bodyPr>
          <a:lstStyle/>
          <a:p>
            <a:pPr algn="ctr" rtl="0"/>
            <a:r>
              <a:rPr lang="en-GB" sz="1600" dirty="0">
                <a:solidFill>
                  <a:srgbClr val="646464"/>
                </a:solidFill>
                <a:latin typeface="Helios"/>
              </a:rPr>
              <a:t>AI-powered personalisation and omnichannel expansion position Cartify for long-term success.​</a:t>
            </a:r>
          </a:p>
          <a:p>
            <a:pPr algn="ctr">
              <a:buNone/>
            </a:pPr>
            <a:br>
              <a:rPr lang="en-GB" sz="1600" dirty="0"/>
            </a:br>
            <a:endParaRPr lang="en-US" sz="1600" dirty="0">
              <a:solidFill>
                <a:srgbClr val="646464"/>
              </a:solidFill>
              <a:latin typeface="Helios"/>
              <a:ea typeface="Helios"/>
              <a:cs typeface="Helios"/>
              <a:sym typeface="Helios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42412AB2-7281-C56F-6C30-4165BB63AB1C}"/>
              </a:ext>
            </a:extLst>
          </p:cNvPr>
          <p:cNvSpPr/>
          <p:nvPr/>
        </p:nvSpPr>
        <p:spPr>
          <a:xfrm>
            <a:off x="8382000" y="7962900"/>
            <a:ext cx="1524000" cy="1723548"/>
          </a:xfrm>
          <a:prstGeom prst="rect">
            <a:avLst/>
          </a:prstGeom>
          <a:solidFill>
            <a:srgbClr val="F3F1E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10D793C7-9538-1658-4494-7E88AE402345}"/>
              </a:ext>
            </a:extLst>
          </p:cNvPr>
          <p:cNvSpPr/>
          <p:nvPr/>
        </p:nvSpPr>
        <p:spPr>
          <a:xfrm>
            <a:off x="7982596" y="8894977"/>
            <a:ext cx="2236507" cy="668123"/>
          </a:xfrm>
          <a:prstGeom prst="rect">
            <a:avLst/>
          </a:prstGeom>
          <a:solidFill>
            <a:srgbClr val="F3F1E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4" name="Graphic 63" descr="Lock with solid fill">
            <a:extLst>
              <a:ext uri="{FF2B5EF4-FFF2-40B4-BE49-F238E27FC236}">
                <a16:creationId xmlns:a16="http://schemas.microsoft.com/office/drawing/2014/main" id="{13A31C57-0207-DC04-1246-27B362E8B25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431370" y="7572497"/>
            <a:ext cx="1436108" cy="143610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9B73BB4-85F7-16FA-26F4-B2612F442FD7}"/>
              </a:ext>
            </a:extLst>
          </p:cNvPr>
          <p:cNvSpPr txBox="1"/>
          <p:nvPr/>
        </p:nvSpPr>
        <p:spPr>
          <a:xfrm>
            <a:off x="17373600" y="9841468"/>
            <a:ext cx="5355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646464"/>
                </a:solidFill>
                <a:latin typeface="Droid Serif Bold"/>
                <a:ea typeface="Droid Serif Bold"/>
                <a:cs typeface="Droid Serif Bold"/>
                <a:sym typeface="Droid Serif Bold"/>
              </a:rPr>
              <a:t>10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91094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028700" y="571500"/>
            <a:ext cx="16421100" cy="8686800"/>
            <a:chOff x="0" y="0"/>
            <a:chExt cx="2243235" cy="175155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243235" cy="1751556"/>
            </a:xfrm>
            <a:custGeom>
              <a:avLst/>
              <a:gdLst/>
              <a:ahLst/>
              <a:cxnLst/>
              <a:rect l="l" t="t" r="r" b="b"/>
              <a:pathLst>
                <a:path w="2243235" h="1751556">
                  <a:moveTo>
                    <a:pt x="9090" y="0"/>
                  </a:moveTo>
                  <a:lnTo>
                    <a:pt x="2234145" y="0"/>
                  </a:lnTo>
                  <a:cubicBezTo>
                    <a:pt x="2236556" y="0"/>
                    <a:pt x="2238868" y="958"/>
                    <a:pt x="2240573" y="2662"/>
                  </a:cubicBezTo>
                  <a:cubicBezTo>
                    <a:pt x="2242277" y="4367"/>
                    <a:pt x="2243235" y="6679"/>
                    <a:pt x="2243235" y="9090"/>
                  </a:cubicBezTo>
                  <a:lnTo>
                    <a:pt x="2243235" y="1742467"/>
                  </a:lnTo>
                  <a:cubicBezTo>
                    <a:pt x="2243235" y="1744877"/>
                    <a:pt x="2242277" y="1747189"/>
                    <a:pt x="2240573" y="1748894"/>
                  </a:cubicBezTo>
                  <a:cubicBezTo>
                    <a:pt x="2238868" y="1750599"/>
                    <a:pt x="2236556" y="1751556"/>
                    <a:pt x="2234145" y="1751556"/>
                  </a:cubicBezTo>
                  <a:lnTo>
                    <a:pt x="9090" y="1751556"/>
                  </a:lnTo>
                  <a:cubicBezTo>
                    <a:pt x="6679" y="1751556"/>
                    <a:pt x="4367" y="1750599"/>
                    <a:pt x="2662" y="1748894"/>
                  </a:cubicBezTo>
                  <a:cubicBezTo>
                    <a:pt x="958" y="1747189"/>
                    <a:pt x="0" y="1744877"/>
                    <a:pt x="0" y="1742467"/>
                  </a:cubicBezTo>
                  <a:lnTo>
                    <a:pt x="0" y="9090"/>
                  </a:lnTo>
                  <a:cubicBezTo>
                    <a:pt x="0" y="6679"/>
                    <a:pt x="958" y="4367"/>
                    <a:pt x="2662" y="2662"/>
                  </a:cubicBezTo>
                  <a:cubicBezTo>
                    <a:pt x="4367" y="958"/>
                    <a:pt x="6679" y="0"/>
                    <a:pt x="9090" y="0"/>
                  </a:cubicBezTo>
                  <a:close/>
                </a:path>
              </a:pathLst>
            </a:custGeom>
            <a:solidFill>
              <a:srgbClr val="F2F1EC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243235" cy="17896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08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2" name="Freeform 52"/>
          <p:cNvSpPr/>
          <p:nvPr/>
        </p:nvSpPr>
        <p:spPr>
          <a:xfrm>
            <a:off x="-946404" y="9258300"/>
            <a:ext cx="1892808" cy="4114800"/>
          </a:xfrm>
          <a:custGeom>
            <a:avLst/>
            <a:gdLst/>
            <a:ahLst/>
            <a:cxnLst/>
            <a:rect l="l" t="t" r="r" b="b"/>
            <a:pathLst>
              <a:path w="1892808" h="4114800">
                <a:moveTo>
                  <a:pt x="0" y="0"/>
                </a:moveTo>
                <a:lnTo>
                  <a:pt x="1892808" y="0"/>
                </a:lnTo>
                <a:lnTo>
                  <a:pt x="189280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3" name="Freeform 53"/>
          <p:cNvSpPr/>
          <p:nvPr/>
        </p:nvSpPr>
        <p:spPr>
          <a:xfrm flipH="1" flipV="1">
            <a:off x="17754255" y="-2890520"/>
            <a:ext cx="1892808" cy="4114800"/>
          </a:xfrm>
          <a:custGeom>
            <a:avLst/>
            <a:gdLst/>
            <a:ahLst/>
            <a:cxnLst/>
            <a:rect l="l" t="t" r="r" b="b"/>
            <a:pathLst>
              <a:path w="1892808" h="4114800">
                <a:moveTo>
                  <a:pt x="1892808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1892808" y="0"/>
                </a:lnTo>
                <a:lnTo>
                  <a:pt x="1892808" y="411480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2002C810-01D0-F0E5-C5E2-91FF89B427B7}"/>
              </a:ext>
            </a:extLst>
          </p:cNvPr>
          <p:cNvGrpSpPr/>
          <p:nvPr/>
        </p:nvGrpSpPr>
        <p:grpSpPr>
          <a:xfrm>
            <a:off x="2871246" y="3595345"/>
            <a:ext cx="12545509" cy="3096311"/>
            <a:chOff x="4038600" y="3595344"/>
            <a:chExt cx="12545509" cy="3096311"/>
          </a:xfrm>
        </p:grpSpPr>
        <p:sp>
          <p:nvSpPr>
            <p:cNvPr id="55" name="Freeform 10">
              <a:extLst>
                <a:ext uri="{FF2B5EF4-FFF2-40B4-BE49-F238E27FC236}">
                  <a16:creationId xmlns:a16="http://schemas.microsoft.com/office/drawing/2014/main" id="{39967834-9159-C09D-7CAB-4EFBE9696F9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38600" y="3595344"/>
              <a:ext cx="4205517" cy="3096311"/>
            </a:xfrm>
            <a:custGeom>
              <a:avLst/>
              <a:gdLst/>
              <a:ahLst/>
              <a:cxnLst/>
              <a:rect l="l" t="t" r="r" b="b"/>
              <a:pathLst>
                <a:path w="1938466" h="1427195">
                  <a:moveTo>
                    <a:pt x="0" y="0"/>
                  </a:moveTo>
                  <a:lnTo>
                    <a:pt x="1938466" y="0"/>
                  </a:lnTo>
                  <a:lnTo>
                    <a:pt x="1938466" y="1427195"/>
                  </a:lnTo>
                  <a:lnTo>
                    <a:pt x="0" y="14271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56" name="TextBox 13">
              <a:extLst>
                <a:ext uri="{FF2B5EF4-FFF2-40B4-BE49-F238E27FC236}">
                  <a16:creationId xmlns:a16="http://schemas.microsoft.com/office/drawing/2014/main" id="{FC07CAF3-08BA-6B0D-742F-327678888FBF}"/>
                </a:ext>
              </a:extLst>
            </p:cNvPr>
            <p:cNvSpPr txBox="1"/>
            <p:nvPr/>
          </p:nvSpPr>
          <p:spPr>
            <a:xfrm>
              <a:off x="8244117" y="4584693"/>
              <a:ext cx="8339992" cy="11176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526"/>
                </a:lnSpc>
              </a:pPr>
              <a:r>
                <a:rPr lang="en-US" sz="7750" b="1" dirty="0">
                  <a:solidFill>
                    <a:srgbClr val="95BFB2"/>
                  </a:solidFill>
                  <a:latin typeface="Droid Serif Bold"/>
                  <a:ea typeface="Droid Serif Bold"/>
                  <a:cs typeface="Droid Serif Bold"/>
                  <a:sym typeface="Droid Serif Bold"/>
                </a:rPr>
                <a:t>Thank-you !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F1807549-38B6-8897-56FD-322BC9925F16}"/>
              </a:ext>
            </a:extLst>
          </p:cNvPr>
          <p:cNvSpPr txBox="1"/>
          <p:nvPr/>
        </p:nvSpPr>
        <p:spPr>
          <a:xfrm>
            <a:off x="17373600" y="9841468"/>
            <a:ext cx="5355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646464"/>
                </a:solidFill>
                <a:latin typeface="Droid Serif Bold"/>
                <a:ea typeface="Droid Serif Bold"/>
                <a:cs typeface="Droid Serif Bold"/>
                <a:sym typeface="Droid Serif Bold"/>
              </a:rPr>
              <a:t>11</a:t>
            </a: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946404" y="9258300"/>
            <a:ext cx="1892808" cy="4114800"/>
          </a:xfrm>
          <a:custGeom>
            <a:avLst/>
            <a:gdLst/>
            <a:ahLst/>
            <a:cxnLst/>
            <a:rect l="l" t="t" r="r" b="b"/>
            <a:pathLst>
              <a:path w="1892808" h="4114800">
                <a:moveTo>
                  <a:pt x="0" y="0"/>
                </a:moveTo>
                <a:lnTo>
                  <a:pt x="1892808" y="0"/>
                </a:lnTo>
                <a:lnTo>
                  <a:pt x="189280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3" name="Group 13"/>
          <p:cNvGrpSpPr/>
          <p:nvPr/>
        </p:nvGrpSpPr>
        <p:grpSpPr>
          <a:xfrm>
            <a:off x="946404" y="1790699"/>
            <a:ext cx="16314865" cy="7467601"/>
            <a:chOff x="0" y="0"/>
            <a:chExt cx="1382059" cy="1686067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382059" cy="1686067"/>
            </a:xfrm>
            <a:custGeom>
              <a:avLst/>
              <a:gdLst/>
              <a:ahLst/>
              <a:cxnLst/>
              <a:rect l="l" t="t" r="r" b="b"/>
              <a:pathLst>
                <a:path w="1382059" h="1686067">
                  <a:moveTo>
                    <a:pt x="14754" y="0"/>
                  </a:moveTo>
                  <a:lnTo>
                    <a:pt x="1367305" y="0"/>
                  </a:lnTo>
                  <a:cubicBezTo>
                    <a:pt x="1371218" y="0"/>
                    <a:pt x="1374971" y="1554"/>
                    <a:pt x="1377737" y="4321"/>
                  </a:cubicBezTo>
                  <a:cubicBezTo>
                    <a:pt x="1380504" y="7088"/>
                    <a:pt x="1382059" y="10841"/>
                    <a:pt x="1382059" y="14754"/>
                  </a:cubicBezTo>
                  <a:lnTo>
                    <a:pt x="1382059" y="1671313"/>
                  </a:lnTo>
                  <a:cubicBezTo>
                    <a:pt x="1382059" y="1675226"/>
                    <a:pt x="1380504" y="1678979"/>
                    <a:pt x="1377737" y="1681746"/>
                  </a:cubicBezTo>
                  <a:cubicBezTo>
                    <a:pt x="1374971" y="1684512"/>
                    <a:pt x="1371218" y="1686067"/>
                    <a:pt x="1367305" y="1686067"/>
                  </a:cubicBezTo>
                  <a:lnTo>
                    <a:pt x="14754" y="1686067"/>
                  </a:lnTo>
                  <a:cubicBezTo>
                    <a:pt x="10841" y="1686067"/>
                    <a:pt x="7088" y="1684512"/>
                    <a:pt x="4321" y="1681746"/>
                  </a:cubicBezTo>
                  <a:cubicBezTo>
                    <a:pt x="1554" y="1678979"/>
                    <a:pt x="0" y="1675226"/>
                    <a:pt x="0" y="1671313"/>
                  </a:cubicBezTo>
                  <a:lnTo>
                    <a:pt x="0" y="14754"/>
                  </a:lnTo>
                  <a:cubicBezTo>
                    <a:pt x="0" y="10841"/>
                    <a:pt x="1554" y="7088"/>
                    <a:pt x="4321" y="4321"/>
                  </a:cubicBezTo>
                  <a:cubicBezTo>
                    <a:pt x="7088" y="1554"/>
                    <a:pt x="10841" y="0"/>
                    <a:pt x="14754" y="0"/>
                  </a:cubicBezTo>
                  <a:close/>
                </a:path>
              </a:pathLst>
            </a:custGeom>
            <a:solidFill>
              <a:srgbClr val="F2F1EC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1382059" cy="17241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08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4" name="AutoShape 24"/>
          <p:cNvSpPr/>
          <p:nvPr/>
        </p:nvSpPr>
        <p:spPr>
          <a:xfrm>
            <a:off x="11442266" y="1224280"/>
            <a:ext cx="2112793" cy="0"/>
          </a:xfrm>
          <a:prstGeom prst="line">
            <a:avLst/>
          </a:prstGeom>
          <a:ln w="19050" cap="flat">
            <a:solidFill>
              <a:srgbClr val="18314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5" name="AutoShape 25"/>
          <p:cNvSpPr/>
          <p:nvPr/>
        </p:nvSpPr>
        <p:spPr>
          <a:xfrm>
            <a:off x="4732940" y="1224280"/>
            <a:ext cx="2112793" cy="0"/>
          </a:xfrm>
          <a:prstGeom prst="line">
            <a:avLst/>
          </a:prstGeom>
          <a:ln w="19050" cap="flat">
            <a:solidFill>
              <a:srgbClr val="18314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7" name="Freeform 27"/>
          <p:cNvSpPr/>
          <p:nvPr/>
        </p:nvSpPr>
        <p:spPr>
          <a:xfrm flipH="1" flipV="1">
            <a:off x="17754255" y="-2890520"/>
            <a:ext cx="1892808" cy="4114800"/>
          </a:xfrm>
          <a:custGeom>
            <a:avLst/>
            <a:gdLst/>
            <a:ahLst/>
            <a:cxnLst/>
            <a:rect l="l" t="t" r="r" b="b"/>
            <a:pathLst>
              <a:path w="1892808" h="4114800">
                <a:moveTo>
                  <a:pt x="1892808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1892808" y="0"/>
                </a:lnTo>
                <a:lnTo>
                  <a:pt x="1892808" y="411480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9" name="TextBox 29"/>
          <p:cNvSpPr txBox="1"/>
          <p:nvPr/>
        </p:nvSpPr>
        <p:spPr>
          <a:xfrm>
            <a:off x="4161441" y="454049"/>
            <a:ext cx="9965119" cy="13366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51"/>
              </a:lnSpc>
            </a:pPr>
            <a:r>
              <a:rPr lang="en-US" sz="7750" dirty="0">
                <a:solidFill>
                  <a:srgbClr val="183146"/>
                </a:solidFill>
                <a:latin typeface="Droid Serif Italics"/>
                <a:ea typeface="Droid Serif Italics"/>
                <a:cs typeface="Droid Serif Italics"/>
                <a:sym typeface="Droid Serif Italics"/>
              </a:rPr>
              <a:t>Agenda</a:t>
            </a:r>
            <a:endParaRPr lang="en-US" sz="7750" dirty="0">
              <a:solidFill>
                <a:srgbClr val="95BFB2"/>
              </a:solidFill>
              <a:latin typeface="Droid Serif Bold"/>
              <a:ea typeface="Droid Serif Bold"/>
              <a:cs typeface="Droid Serif Bold"/>
              <a:sym typeface="Droid Serif Bold"/>
            </a:endParaRPr>
          </a:p>
        </p:txBody>
      </p:sp>
      <p:sp>
        <p:nvSpPr>
          <p:cNvPr id="37" name="TextBox 37"/>
          <p:cNvSpPr txBox="1"/>
          <p:nvPr/>
        </p:nvSpPr>
        <p:spPr>
          <a:xfrm>
            <a:off x="1398972" y="2040770"/>
            <a:ext cx="15063170" cy="77326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US" sz="3200" dirty="0">
                <a:solidFill>
                  <a:srgbClr val="183146"/>
                </a:solidFill>
                <a:latin typeface="Droid Serif Bold"/>
                <a:ea typeface="Droid Serif Bold"/>
                <a:cs typeface="Droid Serif Bold"/>
                <a:sym typeface="Droid Serif Bold"/>
              </a:rPr>
              <a:t>Business </a:t>
            </a:r>
            <a:r>
              <a:rPr lang="en-US" sz="3200" b="1" dirty="0">
                <a:solidFill>
                  <a:srgbClr val="95BFB2"/>
                </a:solidFill>
                <a:latin typeface="Droid Serif Italics"/>
                <a:ea typeface="Droid Serif Italics"/>
                <a:cs typeface="Droid Serif Italics"/>
                <a:sym typeface="Droid Serif Bold"/>
              </a:rPr>
              <a:t>Context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US" sz="3200" dirty="0">
                <a:solidFill>
                  <a:srgbClr val="183146"/>
                </a:solidFill>
                <a:latin typeface="Droid Serif Bold"/>
                <a:ea typeface="Droid Serif Bold"/>
                <a:cs typeface="Droid Serif Bold"/>
                <a:sym typeface="Droid Serif Bold"/>
              </a:rPr>
              <a:t>Key Business </a:t>
            </a:r>
            <a:r>
              <a:rPr lang="en-US" sz="3200" b="1" dirty="0">
                <a:solidFill>
                  <a:srgbClr val="95BFB2"/>
                </a:solidFill>
                <a:latin typeface="Droid Serif Italics"/>
                <a:ea typeface="Droid Serif Italics"/>
                <a:cs typeface="Droid Serif Italics"/>
                <a:sym typeface="Droid Serif Bold"/>
              </a:rPr>
              <a:t>Goals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US" sz="3200" dirty="0">
                <a:solidFill>
                  <a:srgbClr val="183146"/>
                </a:solidFill>
                <a:latin typeface="Droid Serif Bold"/>
                <a:ea typeface="Droid Serif Bold"/>
                <a:cs typeface="Droid Serif Bold"/>
                <a:sym typeface="Droid Serif Bold"/>
              </a:rPr>
              <a:t>Database </a:t>
            </a:r>
            <a:r>
              <a:rPr lang="en-US" sz="3200" b="1" dirty="0">
                <a:solidFill>
                  <a:srgbClr val="95BFB2"/>
                </a:solidFill>
                <a:latin typeface="Droid Serif Italics"/>
                <a:ea typeface="Droid Serif Italics"/>
                <a:cs typeface="Droid Serif Italics"/>
                <a:sym typeface="Droid Serif Bold"/>
              </a:rPr>
              <a:t>Design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US" sz="3200" dirty="0">
                <a:solidFill>
                  <a:srgbClr val="183146"/>
                </a:solidFill>
                <a:latin typeface="Droid Serif Bold"/>
                <a:ea typeface="Droid Serif Bold"/>
                <a:cs typeface="Droid Serif Bold"/>
                <a:sym typeface="Droid Serif Bold"/>
              </a:rPr>
              <a:t>Key Business </a:t>
            </a:r>
            <a:r>
              <a:rPr lang="en-US" sz="3200" b="1" dirty="0">
                <a:solidFill>
                  <a:srgbClr val="95BFB2"/>
                </a:solidFill>
                <a:latin typeface="Droid Serif Italics"/>
                <a:ea typeface="Droid Serif Italics"/>
                <a:cs typeface="Droid Serif Italics"/>
                <a:sym typeface="Droid Serif Bold"/>
              </a:rPr>
              <a:t>Insights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US" sz="3200" dirty="0">
                <a:solidFill>
                  <a:srgbClr val="183146"/>
                </a:solidFill>
                <a:latin typeface="Droid Serif Bold"/>
                <a:ea typeface="Droid Serif Bold"/>
                <a:cs typeface="Droid Serif Bold"/>
                <a:sym typeface="Droid Serif Bold"/>
              </a:rPr>
              <a:t>Recommendations for </a:t>
            </a:r>
            <a:r>
              <a:rPr lang="en-US" sz="3200" b="1" dirty="0">
                <a:solidFill>
                  <a:srgbClr val="95BFB2"/>
                </a:solidFill>
                <a:latin typeface="Droid Serif Italics"/>
                <a:ea typeface="Droid Serif Italics"/>
                <a:cs typeface="Droid Serif Italics"/>
                <a:sym typeface="Droid Serif Bold"/>
              </a:rPr>
              <a:t>Cartify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US" sz="3200" dirty="0">
                <a:solidFill>
                  <a:srgbClr val="183146"/>
                </a:solidFill>
                <a:latin typeface="Droid Serif Bold"/>
                <a:ea typeface="Droid Serif Bold"/>
                <a:cs typeface="Droid Serif Bold"/>
                <a:sym typeface="Droid Serif Bold"/>
              </a:rPr>
              <a:t>Key Business </a:t>
            </a:r>
            <a:r>
              <a:rPr lang="en-US" sz="3200" b="1" dirty="0">
                <a:solidFill>
                  <a:srgbClr val="95BFB2"/>
                </a:solidFill>
                <a:latin typeface="Droid Serif Italics"/>
                <a:ea typeface="Droid Serif Italics"/>
                <a:cs typeface="Droid Serif Italics"/>
                <a:sym typeface="Droid Serif Bold"/>
              </a:rPr>
              <a:t>Challenges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US" sz="3200" dirty="0">
                <a:solidFill>
                  <a:srgbClr val="183146"/>
                </a:solidFill>
                <a:latin typeface="Droid Serif Bold"/>
                <a:ea typeface="Droid Serif Bold"/>
                <a:cs typeface="Droid Serif Bold"/>
                <a:sym typeface="Droid Serif Bold"/>
              </a:rPr>
              <a:t>Conclusion and Business </a:t>
            </a:r>
            <a:r>
              <a:rPr lang="en-US" sz="3200" b="1" dirty="0">
                <a:solidFill>
                  <a:srgbClr val="95BFB2"/>
                </a:solidFill>
                <a:latin typeface="Droid Serif Italics"/>
                <a:ea typeface="Droid Serif Italics"/>
                <a:cs typeface="Droid Serif Italics"/>
                <a:sym typeface="Droid Serif Bold"/>
              </a:rPr>
              <a:t>Impact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endParaRPr lang="en-US" sz="3200" dirty="0">
              <a:solidFill>
                <a:srgbClr val="183146"/>
              </a:solidFill>
              <a:latin typeface="Droid Serif Bold"/>
              <a:ea typeface="Droid Serif Bold"/>
              <a:cs typeface="Droid Serif Bold"/>
              <a:sym typeface="Droid Serif Bold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359A86-B691-E133-5FE3-4AB575C269F1}"/>
              </a:ext>
            </a:extLst>
          </p:cNvPr>
          <p:cNvSpPr txBox="1"/>
          <p:nvPr/>
        </p:nvSpPr>
        <p:spPr>
          <a:xfrm>
            <a:off x="17373600" y="9841468"/>
            <a:ext cx="5355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646464"/>
                </a:solidFill>
                <a:latin typeface="Droid Serif Bold"/>
                <a:ea typeface="Droid Serif Bold"/>
                <a:cs typeface="Droid Serif Bold"/>
                <a:sym typeface="Droid Serif Bold"/>
              </a:rPr>
              <a:t>1</a:t>
            </a: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02D261-945F-2504-8A1B-2AC21F1F97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55907210-E974-802D-8127-F23C63ADD417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402C3818-B014-851F-5AC9-092990764D62}"/>
              </a:ext>
            </a:extLst>
          </p:cNvPr>
          <p:cNvSpPr/>
          <p:nvPr/>
        </p:nvSpPr>
        <p:spPr>
          <a:xfrm>
            <a:off x="-946404" y="9258300"/>
            <a:ext cx="1892808" cy="4114800"/>
          </a:xfrm>
          <a:custGeom>
            <a:avLst/>
            <a:gdLst/>
            <a:ahLst/>
            <a:cxnLst/>
            <a:rect l="l" t="t" r="r" b="b"/>
            <a:pathLst>
              <a:path w="1892808" h="4114800">
                <a:moveTo>
                  <a:pt x="0" y="0"/>
                </a:moveTo>
                <a:lnTo>
                  <a:pt x="1892808" y="0"/>
                </a:lnTo>
                <a:lnTo>
                  <a:pt x="189280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B74915FD-B52A-AAE0-9A5E-AA03716DA839}"/>
              </a:ext>
            </a:extLst>
          </p:cNvPr>
          <p:cNvGrpSpPr/>
          <p:nvPr/>
        </p:nvGrpSpPr>
        <p:grpSpPr>
          <a:xfrm>
            <a:off x="1026730" y="2856515"/>
            <a:ext cx="5247503" cy="6401785"/>
            <a:chOff x="0" y="0"/>
            <a:chExt cx="1382059" cy="1686067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9502073A-15EA-4CB9-C2CB-51D56562980B}"/>
                </a:ext>
              </a:extLst>
            </p:cNvPr>
            <p:cNvSpPr/>
            <p:nvPr/>
          </p:nvSpPr>
          <p:spPr>
            <a:xfrm>
              <a:off x="0" y="0"/>
              <a:ext cx="1382059" cy="1686067"/>
            </a:xfrm>
            <a:custGeom>
              <a:avLst/>
              <a:gdLst/>
              <a:ahLst/>
              <a:cxnLst/>
              <a:rect l="l" t="t" r="r" b="b"/>
              <a:pathLst>
                <a:path w="1382059" h="1686067">
                  <a:moveTo>
                    <a:pt x="14754" y="0"/>
                  </a:moveTo>
                  <a:lnTo>
                    <a:pt x="1367305" y="0"/>
                  </a:lnTo>
                  <a:cubicBezTo>
                    <a:pt x="1371218" y="0"/>
                    <a:pt x="1374971" y="1554"/>
                    <a:pt x="1377737" y="4321"/>
                  </a:cubicBezTo>
                  <a:cubicBezTo>
                    <a:pt x="1380504" y="7088"/>
                    <a:pt x="1382059" y="10841"/>
                    <a:pt x="1382059" y="14754"/>
                  </a:cubicBezTo>
                  <a:lnTo>
                    <a:pt x="1382059" y="1671313"/>
                  </a:lnTo>
                  <a:cubicBezTo>
                    <a:pt x="1382059" y="1675226"/>
                    <a:pt x="1380504" y="1678979"/>
                    <a:pt x="1377737" y="1681746"/>
                  </a:cubicBezTo>
                  <a:cubicBezTo>
                    <a:pt x="1374971" y="1684512"/>
                    <a:pt x="1371218" y="1686067"/>
                    <a:pt x="1367305" y="1686067"/>
                  </a:cubicBezTo>
                  <a:lnTo>
                    <a:pt x="14754" y="1686067"/>
                  </a:lnTo>
                  <a:cubicBezTo>
                    <a:pt x="10841" y="1686067"/>
                    <a:pt x="7088" y="1684512"/>
                    <a:pt x="4321" y="1681746"/>
                  </a:cubicBezTo>
                  <a:cubicBezTo>
                    <a:pt x="1554" y="1678979"/>
                    <a:pt x="0" y="1675226"/>
                    <a:pt x="0" y="1671313"/>
                  </a:cubicBezTo>
                  <a:lnTo>
                    <a:pt x="0" y="14754"/>
                  </a:lnTo>
                  <a:cubicBezTo>
                    <a:pt x="0" y="10841"/>
                    <a:pt x="1554" y="7088"/>
                    <a:pt x="4321" y="4321"/>
                  </a:cubicBezTo>
                  <a:cubicBezTo>
                    <a:pt x="7088" y="1554"/>
                    <a:pt x="10841" y="0"/>
                    <a:pt x="14754" y="0"/>
                  </a:cubicBezTo>
                  <a:close/>
                </a:path>
              </a:pathLst>
            </a:custGeom>
            <a:solidFill>
              <a:srgbClr val="F2F1EC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30AEF601-4535-CD44-AE80-7396FB61E1CF}"/>
                </a:ext>
              </a:extLst>
            </p:cNvPr>
            <p:cNvSpPr txBox="1"/>
            <p:nvPr/>
          </p:nvSpPr>
          <p:spPr>
            <a:xfrm>
              <a:off x="0" y="-38100"/>
              <a:ext cx="1382059" cy="17241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80"/>
                </a:lnSpc>
              </a:pPr>
              <a:endParaRPr/>
            </a:p>
          </p:txBody>
        </p:sp>
      </p:grpSp>
      <p:sp>
        <p:nvSpPr>
          <p:cNvPr id="7" name="Freeform 7">
            <a:extLst>
              <a:ext uri="{FF2B5EF4-FFF2-40B4-BE49-F238E27FC236}">
                <a16:creationId xmlns:a16="http://schemas.microsoft.com/office/drawing/2014/main" id="{64069E3F-E151-A9B2-8DD4-EF06E850E344}"/>
              </a:ext>
            </a:extLst>
          </p:cNvPr>
          <p:cNvSpPr/>
          <p:nvPr/>
        </p:nvSpPr>
        <p:spPr>
          <a:xfrm>
            <a:off x="6527764" y="5970232"/>
            <a:ext cx="5239988" cy="4146140"/>
          </a:xfrm>
          <a:custGeom>
            <a:avLst/>
            <a:gdLst/>
            <a:ahLst/>
            <a:cxnLst/>
            <a:rect l="l" t="t" r="r" b="b"/>
            <a:pathLst>
              <a:path w="5239988" h="4146140">
                <a:moveTo>
                  <a:pt x="0" y="0"/>
                </a:moveTo>
                <a:lnTo>
                  <a:pt x="5239988" y="0"/>
                </a:lnTo>
                <a:lnTo>
                  <a:pt x="5239988" y="4146140"/>
                </a:lnTo>
                <a:lnTo>
                  <a:pt x="0" y="414614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8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8" name="Group 8">
            <a:extLst>
              <a:ext uri="{FF2B5EF4-FFF2-40B4-BE49-F238E27FC236}">
                <a16:creationId xmlns:a16="http://schemas.microsoft.com/office/drawing/2014/main" id="{5394EB99-BCFB-2B64-0FE1-720DD84DFD4E}"/>
              </a:ext>
            </a:extLst>
          </p:cNvPr>
          <p:cNvGrpSpPr/>
          <p:nvPr/>
        </p:nvGrpSpPr>
        <p:grpSpPr>
          <a:xfrm>
            <a:off x="6520248" y="2856515"/>
            <a:ext cx="5247503" cy="6401785"/>
            <a:chOff x="0" y="0"/>
            <a:chExt cx="1382059" cy="1686067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E5B8B8D9-8077-0B06-EDAE-2073BCAA594E}"/>
                </a:ext>
              </a:extLst>
            </p:cNvPr>
            <p:cNvSpPr/>
            <p:nvPr/>
          </p:nvSpPr>
          <p:spPr>
            <a:xfrm>
              <a:off x="0" y="0"/>
              <a:ext cx="1382059" cy="1686067"/>
            </a:xfrm>
            <a:custGeom>
              <a:avLst/>
              <a:gdLst/>
              <a:ahLst/>
              <a:cxnLst/>
              <a:rect l="l" t="t" r="r" b="b"/>
              <a:pathLst>
                <a:path w="1382059" h="1686067">
                  <a:moveTo>
                    <a:pt x="14754" y="0"/>
                  </a:moveTo>
                  <a:lnTo>
                    <a:pt x="1367305" y="0"/>
                  </a:lnTo>
                  <a:cubicBezTo>
                    <a:pt x="1371218" y="0"/>
                    <a:pt x="1374971" y="1554"/>
                    <a:pt x="1377737" y="4321"/>
                  </a:cubicBezTo>
                  <a:cubicBezTo>
                    <a:pt x="1380504" y="7088"/>
                    <a:pt x="1382059" y="10841"/>
                    <a:pt x="1382059" y="14754"/>
                  </a:cubicBezTo>
                  <a:lnTo>
                    <a:pt x="1382059" y="1671313"/>
                  </a:lnTo>
                  <a:cubicBezTo>
                    <a:pt x="1382059" y="1675226"/>
                    <a:pt x="1380504" y="1678979"/>
                    <a:pt x="1377737" y="1681746"/>
                  </a:cubicBezTo>
                  <a:cubicBezTo>
                    <a:pt x="1374971" y="1684512"/>
                    <a:pt x="1371218" y="1686067"/>
                    <a:pt x="1367305" y="1686067"/>
                  </a:cubicBezTo>
                  <a:lnTo>
                    <a:pt x="14754" y="1686067"/>
                  </a:lnTo>
                  <a:cubicBezTo>
                    <a:pt x="10841" y="1686067"/>
                    <a:pt x="7088" y="1684512"/>
                    <a:pt x="4321" y="1681746"/>
                  </a:cubicBezTo>
                  <a:cubicBezTo>
                    <a:pt x="1554" y="1678979"/>
                    <a:pt x="0" y="1675226"/>
                    <a:pt x="0" y="1671313"/>
                  </a:cubicBezTo>
                  <a:lnTo>
                    <a:pt x="0" y="14754"/>
                  </a:lnTo>
                  <a:cubicBezTo>
                    <a:pt x="0" y="10841"/>
                    <a:pt x="1554" y="7088"/>
                    <a:pt x="4321" y="4321"/>
                  </a:cubicBezTo>
                  <a:cubicBezTo>
                    <a:pt x="7088" y="1554"/>
                    <a:pt x="10841" y="0"/>
                    <a:pt x="14754" y="0"/>
                  </a:cubicBezTo>
                  <a:close/>
                </a:path>
              </a:pathLst>
            </a:custGeom>
            <a:solidFill>
              <a:srgbClr val="F2F1EC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152C417D-A447-D0F0-0E68-A38ACB3FEC43}"/>
                </a:ext>
              </a:extLst>
            </p:cNvPr>
            <p:cNvSpPr txBox="1"/>
            <p:nvPr/>
          </p:nvSpPr>
          <p:spPr>
            <a:xfrm>
              <a:off x="0" y="-38100"/>
              <a:ext cx="1382059" cy="17241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08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3" name="Group 13">
            <a:extLst>
              <a:ext uri="{FF2B5EF4-FFF2-40B4-BE49-F238E27FC236}">
                <a16:creationId xmlns:a16="http://schemas.microsoft.com/office/drawing/2014/main" id="{B6FA8A74-0A16-8D32-4537-D010C22D23CF}"/>
              </a:ext>
            </a:extLst>
          </p:cNvPr>
          <p:cNvGrpSpPr/>
          <p:nvPr/>
        </p:nvGrpSpPr>
        <p:grpSpPr>
          <a:xfrm>
            <a:off x="12013766" y="2856515"/>
            <a:ext cx="5247503" cy="6401785"/>
            <a:chOff x="0" y="0"/>
            <a:chExt cx="1382059" cy="1686067"/>
          </a:xfrm>
        </p:grpSpPr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C345EF15-B861-F0BE-7415-DFA42AF89DC0}"/>
                </a:ext>
              </a:extLst>
            </p:cNvPr>
            <p:cNvSpPr/>
            <p:nvPr/>
          </p:nvSpPr>
          <p:spPr>
            <a:xfrm>
              <a:off x="0" y="0"/>
              <a:ext cx="1382059" cy="1686067"/>
            </a:xfrm>
            <a:custGeom>
              <a:avLst/>
              <a:gdLst/>
              <a:ahLst/>
              <a:cxnLst/>
              <a:rect l="l" t="t" r="r" b="b"/>
              <a:pathLst>
                <a:path w="1382059" h="1686067">
                  <a:moveTo>
                    <a:pt x="14754" y="0"/>
                  </a:moveTo>
                  <a:lnTo>
                    <a:pt x="1367305" y="0"/>
                  </a:lnTo>
                  <a:cubicBezTo>
                    <a:pt x="1371218" y="0"/>
                    <a:pt x="1374971" y="1554"/>
                    <a:pt x="1377737" y="4321"/>
                  </a:cubicBezTo>
                  <a:cubicBezTo>
                    <a:pt x="1380504" y="7088"/>
                    <a:pt x="1382059" y="10841"/>
                    <a:pt x="1382059" y="14754"/>
                  </a:cubicBezTo>
                  <a:lnTo>
                    <a:pt x="1382059" y="1671313"/>
                  </a:lnTo>
                  <a:cubicBezTo>
                    <a:pt x="1382059" y="1675226"/>
                    <a:pt x="1380504" y="1678979"/>
                    <a:pt x="1377737" y="1681746"/>
                  </a:cubicBezTo>
                  <a:cubicBezTo>
                    <a:pt x="1374971" y="1684512"/>
                    <a:pt x="1371218" y="1686067"/>
                    <a:pt x="1367305" y="1686067"/>
                  </a:cubicBezTo>
                  <a:lnTo>
                    <a:pt x="14754" y="1686067"/>
                  </a:lnTo>
                  <a:cubicBezTo>
                    <a:pt x="10841" y="1686067"/>
                    <a:pt x="7088" y="1684512"/>
                    <a:pt x="4321" y="1681746"/>
                  </a:cubicBezTo>
                  <a:cubicBezTo>
                    <a:pt x="1554" y="1678979"/>
                    <a:pt x="0" y="1675226"/>
                    <a:pt x="0" y="1671313"/>
                  </a:cubicBezTo>
                  <a:lnTo>
                    <a:pt x="0" y="14754"/>
                  </a:lnTo>
                  <a:cubicBezTo>
                    <a:pt x="0" y="10841"/>
                    <a:pt x="1554" y="7088"/>
                    <a:pt x="4321" y="4321"/>
                  </a:cubicBezTo>
                  <a:cubicBezTo>
                    <a:pt x="7088" y="1554"/>
                    <a:pt x="10841" y="0"/>
                    <a:pt x="14754" y="0"/>
                  </a:cubicBezTo>
                  <a:close/>
                </a:path>
              </a:pathLst>
            </a:custGeom>
            <a:solidFill>
              <a:srgbClr val="F2F1EC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>
              <a:extLst>
                <a:ext uri="{FF2B5EF4-FFF2-40B4-BE49-F238E27FC236}">
                  <a16:creationId xmlns:a16="http://schemas.microsoft.com/office/drawing/2014/main" id="{1CD624E5-48DE-73AE-A938-4175CB7B2CD2}"/>
                </a:ext>
              </a:extLst>
            </p:cNvPr>
            <p:cNvSpPr txBox="1"/>
            <p:nvPr/>
          </p:nvSpPr>
          <p:spPr>
            <a:xfrm>
              <a:off x="0" y="-38100"/>
              <a:ext cx="1382059" cy="17241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08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7" name="Freeform 27">
            <a:extLst>
              <a:ext uri="{FF2B5EF4-FFF2-40B4-BE49-F238E27FC236}">
                <a16:creationId xmlns:a16="http://schemas.microsoft.com/office/drawing/2014/main" id="{B51645E5-82AF-F3C9-214D-09B03A367525}"/>
              </a:ext>
            </a:extLst>
          </p:cNvPr>
          <p:cNvSpPr/>
          <p:nvPr/>
        </p:nvSpPr>
        <p:spPr>
          <a:xfrm flipH="1" flipV="1">
            <a:off x="17754255" y="-2890520"/>
            <a:ext cx="1892808" cy="4114800"/>
          </a:xfrm>
          <a:custGeom>
            <a:avLst/>
            <a:gdLst/>
            <a:ahLst/>
            <a:cxnLst/>
            <a:rect l="l" t="t" r="r" b="b"/>
            <a:pathLst>
              <a:path w="1892808" h="4114800">
                <a:moveTo>
                  <a:pt x="1892808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1892808" y="0"/>
                </a:lnTo>
                <a:lnTo>
                  <a:pt x="1892808" y="411480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1" name="TextBox 31">
            <a:extLst>
              <a:ext uri="{FF2B5EF4-FFF2-40B4-BE49-F238E27FC236}">
                <a16:creationId xmlns:a16="http://schemas.microsoft.com/office/drawing/2014/main" id="{16320ADD-5A70-C5AE-DE15-E479C3B16066}"/>
              </a:ext>
            </a:extLst>
          </p:cNvPr>
          <p:cNvSpPr txBox="1"/>
          <p:nvPr/>
        </p:nvSpPr>
        <p:spPr>
          <a:xfrm>
            <a:off x="1359719" y="7508241"/>
            <a:ext cx="4581525" cy="8356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40"/>
              </a:lnSpc>
            </a:pPr>
            <a:r>
              <a:rPr lang="en-GB" dirty="0">
                <a:solidFill>
                  <a:srgbClr val="646464"/>
                </a:solidFill>
                <a:latin typeface="Helios"/>
              </a:rPr>
              <a:t>Cartify struggles with customer retention, inefficient marketing spend, and a lack of data insights, preventing optimisation.</a:t>
            </a:r>
            <a:endParaRPr lang="en-US" dirty="0">
              <a:solidFill>
                <a:srgbClr val="646464"/>
              </a:solidFill>
              <a:latin typeface="Helios"/>
              <a:sym typeface="Helios"/>
            </a:endParaRPr>
          </a:p>
        </p:txBody>
      </p:sp>
      <p:sp>
        <p:nvSpPr>
          <p:cNvPr id="32" name="TextBox 32">
            <a:extLst>
              <a:ext uri="{FF2B5EF4-FFF2-40B4-BE49-F238E27FC236}">
                <a16:creationId xmlns:a16="http://schemas.microsoft.com/office/drawing/2014/main" id="{39638019-64D3-3EBA-6521-C9ECC47795F2}"/>
              </a:ext>
            </a:extLst>
          </p:cNvPr>
          <p:cNvSpPr txBox="1"/>
          <p:nvPr/>
        </p:nvSpPr>
        <p:spPr>
          <a:xfrm>
            <a:off x="6853236" y="7465255"/>
            <a:ext cx="4581525" cy="11101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40"/>
              </a:lnSpc>
            </a:pPr>
            <a:r>
              <a:rPr lang="en-GB" dirty="0">
                <a:solidFill>
                  <a:srgbClr val="646464"/>
                </a:solidFill>
                <a:latin typeface="Helios"/>
              </a:rPr>
              <a:t>The absence of data-driven insights hinders tracking customer behaviour, campaign effectiveness, and sales trends, leading to poor decisions and wasted spend.</a:t>
            </a:r>
            <a:endParaRPr lang="en-US" dirty="0">
              <a:solidFill>
                <a:srgbClr val="646464"/>
              </a:solidFill>
              <a:latin typeface="Helios"/>
              <a:sym typeface="Helios"/>
            </a:endParaRPr>
          </a:p>
        </p:txBody>
      </p:sp>
      <p:sp>
        <p:nvSpPr>
          <p:cNvPr id="33" name="TextBox 33">
            <a:extLst>
              <a:ext uri="{FF2B5EF4-FFF2-40B4-BE49-F238E27FC236}">
                <a16:creationId xmlns:a16="http://schemas.microsoft.com/office/drawing/2014/main" id="{48BECAF5-3847-B0B7-D7D7-856BC37B2E99}"/>
              </a:ext>
            </a:extLst>
          </p:cNvPr>
          <p:cNvSpPr txBox="1"/>
          <p:nvPr/>
        </p:nvSpPr>
        <p:spPr>
          <a:xfrm>
            <a:off x="1398973" y="6904113"/>
            <a:ext cx="4581525" cy="3729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400" b="1" dirty="0">
                <a:solidFill>
                  <a:srgbClr val="183146"/>
                </a:solidFill>
                <a:latin typeface="Droid Serif Bold"/>
                <a:ea typeface="Droid Serif Bold"/>
                <a:cs typeface="Droid Serif Bold"/>
                <a:sym typeface="Droid Serif Bold"/>
              </a:rPr>
              <a:t>BUSINESS CHALLENGES</a:t>
            </a:r>
          </a:p>
        </p:txBody>
      </p:sp>
      <p:sp>
        <p:nvSpPr>
          <p:cNvPr id="34" name="TextBox 34">
            <a:extLst>
              <a:ext uri="{FF2B5EF4-FFF2-40B4-BE49-F238E27FC236}">
                <a16:creationId xmlns:a16="http://schemas.microsoft.com/office/drawing/2014/main" id="{26F80369-578B-EDA9-F04D-95822B27DA3A}"/>
              </a:ext>
            </a:extLst>
          </p:cNvPr>
          <p:cNvSpPr txBox="1"/>
          <p:nvPr/>
        </p:nvSpPr>
        <p:spPr>
          <a:xfrm>
            <a:off x="6860741" y="6866830"/>
            <a:ext cx="4581525" cy="3729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400" b="1" dirty="0">
                <a:solidFill>
                  <a:srgbClr val="183146"/>
                </a:solidFill>
                <a:latin typeface="Droid Serif Bold"/>
                <a:ea typeface="Droid Serif Bold"/>
                <a:cs typeface="Droid Serif Bold"/>
                <a:sym typeface="Droid Serif Bold"/>
              </a:rPr>
              <a:t>DATA LIMITATIONS</a:t>
            </a:r>
          </a:p>
        </p:txBody>
      </p:sp>
      <p:sp>
        <p:nvSpPr>
          <p:cNvPr id="36" name="TextBox 36">
            <a:extLst>
              <a:ext uri="{FF2B5EF4-FFF2-40B4-BE49-F238E27FC236}">
                <a16:creationId xmlns:a16="http://schemas.microsoft.com/office/drawing/2014/main" id="{2F42AA97-2325-FD49-D1C4-ABEADB7D9D2D}"/>
              </a:ext>
            </a:extLst>
          </p:cNvPr>
          <p:cNvSpPr txBox="1"/>
          <p:nvPr/>
        </p:nvSpPr>
        <p:spPr>
          <a:xfrm>
            <a:off x="12346754" y="7508241"/>
            <a:ext cx="4581525" cy="11029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40"/>
              </a:lnSpc>
            </a:pPr>
            <a:r>
              <a:rPr lang="en-US" dirty="0">
                <a:solidFill>
                  <a:srgbClr val="646464"/>
                </a:solidFill>
                <a:latin typeface="Helios"/>
                <a:sym typeface="Helios"/>
              </a:rPr>
              <a:t>A structured data product is essential to capture and analyze key insights, enabling smarter decisions, </a:t>
            </a:r>
            <a:r>
              <a:rPr lang="en-US" dirty="0" err="1">
                <a:solidFill>
                  <a:srgbClr val="646464"/>
                </a:solidFill>
                <a:latin typeface="Helios"/>
                <a:sym typeface="Helios"/>
              </a:rPr>
              <a:t>optimised</a:t>
            </a:r>
            <a:r>
              <a:rPr lang="en-US" dirty="0">
                <a:solidFill>
                  <a:srgbClr val="646464"/>
                </a:solidFill>
                <a:latin typeface="Helios"/>
                <a:sym typeface="Helios"/>
              </a:rPr>
              <a:t> marketing, and revenue growth.</a:t>
            </a:r>
          </a:p>
        </p:txBody>
      </p:sp>
      <p:sp>
        <p:nvSpPr>
          <p:cNvPr id="37" name="TextBox 37">
            <a:extLst>
              <a:ext uri="{FF2B5EF4-FFF2-40B4-BE49-F238E27FC236}">
                <a16:creationId xmlns:a16="http://schemas.microsoft.com/office/drawing/2014/main" id="{5B558A09-8916-235C-62EB-4DA72B7D2A7E}"/>
              </a:ext>
            </a:extLst>
          </p:cNvPr>
          <p:cNvSpPr txBox="1"/>
          <p:nvPr/>
        </p:nvSpPr>
        <p:spPr>
          <a:xfrm>
            <a:off x="12513107" y="6864515"/>
            <a:ext cx="4581525" cy="3729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400" b="1" dirty="0">
                <a:solidFill>
                  <a:srgbClr val="183146"/>
                </a:solidFill>
                <a:latin typeface="Droid Serif Bold"/>
                <a:ea typeface="Droid Serif Bold"/>
                <a:cs typeface="Droid Serif Bold"/>
                <a:sym typeface="Droid Serif Bold"/>
              </a:rPr>
              <a:t>SOLUTION NEEDED</a:t>
            </a:r>
          </a:p>
        </p:txBody>
      </p:sp>
      <p:pic>
        <p:nvPicPr>
          <p:cNvPr id="39" name="Picture 38" descr="A person pushing a flag up a hill&#10;&#10;AI-generated content may be incorrect.">
            <a:extLst>
              <a:ext uri="{FF2B5EF4-FFF2-40B4-BE49-F238E27FC236}">
                <a16:creationId xmlns:a16="http://schemas.microsoft.com/office/drawing/2014/main" id="{483CDD38-5A68-D17C-BA1A-2E2006ACBBF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65" t="7843" r="27287" b="17442"/>
          <a:stretch/>
        </p:blipFill>
        <p:spPr>
          <a:xfrm>
            <a:off x="1463289" y="3139754"/>
            <a:ext cx="4006800" cy="3266688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5ABC66FD-D7D8-6D63-31F8-0EDCCFAEB7BD}"/>
              </a:ext>
            </a:extLst>
          </p:cNvPr>
          <p:cNvPicPr>
            <a:picLocks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66" t="20820" r="36879" b="22367"/>
          <a:stretch/>
        </p:blipFill>
        <p:spPr>
          <a:xfrm flipH="1">
            <a:off x="7624086" y="3079453"/>
            <a:ext cx="3054833" cy="3542745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455665FD-FF04-6D62-3C30-03D5D5B49C7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48" t="9628" r="31327" b="17567"/>
          <a:stretch/>
        </p:blipFill>
        <p:spPr>
          <a:xfrm>
            <a:off x="13413204" y="2940389"/>
            <a:ext cx="3395956" cy="3240000"/>
          </a:xfrm>
          <a:prstGeom prst="rect">
            <a:avLst/>
          </a:prstGeom>
        </p:spPr>
      </p:pic>
      <p:grpSp>
        <p:nvGrpSpPr>
          <p:cNvPr id="45" name="Group 44">
            <a:extLst>
              <a:ext uri="{FF2B5EF4-FFF2-40B4-BE49-F238E27FC236}">
                <a16:creationId xmlns:a16="http://schemas.microsoft.com/office/drawing/2014/main" id="{3DFAE8AA-01DF-E60A-A53E-E47875E6270E}"/>
              </a:ext>
            </a:extLst>
          </p:cNvPr>
          <p:cNvGrpSpPr/>
          <p:nvPr/>
        </p:nvGrpSpPr>
        <p:grpSpPr>
          <a:xfrm>
            <a:off x="2698037" y="530249"/>
            <a:ext cx="12891926" cy="1336651"/>
            <a:chOff x="2667000" y="1181100"/>
            <a:chExt cx="12891926" cy="1336651"/>
          </a:xfrm>
        </p:grpSpPr>
        <p:sp>
          <p:nvSpPr>
            <p:cNvPr id="24" name="AutoShape 24">
              <a:extLst>
                <a:ext uri="{FF2B5EF4-FFF2-40B4-BE49-F238E27FC236}">
                  <a16:creationId xmlns:a16="http://schemas.microsoft.com/office/drawing/2014/main" id="{AC15D8CA-E578-E504-507F-BC5437646A16}"/>
                </a:ext>
              </a:extLst>
            </p:cNvPr>
            <p:cNvSpPr/>
            <p:nvPr/>
          </p:nvSpPr>
          <p:spPr>
            <a:xfrm>
              <a:off x="13446133" y="1860725"/>
              <a:ext cx="2112793" cy="0"/>
            </a:xfrm>
            <a:prstGeom prst="line">
              <a:avLst/>
            </a:prstGeom>
            <a:ln w="19050" cap="flat">
              <a:solidFill>
                <a:srgbClr val="183146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TextBox 29">
              <a:extLst>
                <a:ext uri="{FF2B5EF4-FFF2-40B4-BE49-F238E27FC236}">
                  <a16:creationId xmlns:a16="http://schemas.microsoft.com/office/drawing/2014/main" id="{F261EEFF-E155-74CC-08A9-C25D591ABD38}"/>
                </a:ext>
              </a:extLst>
            </p:cNvPr>
            <p:cNvSpPr txBox="1"/>
            <p:nvPr/>
          </p:nvSpPr>
          <p:spPr>
            <a:xfrm>
              <a:off x="4161440" y="1181100"/>
              <a:ext cx="9965119" cy="133665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10851"/>
                </a:lnSpc>
              </a:pPr>
              <a:r>
                <a:rPr lang="en-US" sz="7750" b="1" dirty="0">
                  <a:solidFill>
                    <a:srgbClr val="183046"/>
                  </a:solidFill>
                  <a:latin typeface="Droid Serif Bold"/>
                  <a:ea typeface="Droid Serif Bold"/>
                  <a:cs typeface="Droid Serif Bold"/>
                  <a:sym typeface="Droid Serif Italics"/>
                </a:rPr>
                <a:t>Business</a:t>
              </a:r>
              <a:r>
                <a:rPr lang="en-US" sz="7750" dirty="0">
                  <a:solidFill>
                    <a:srgbClr val="183146"/>
                  </a:solidFill>
                  <a:latin typeface="Droid Serif"/>
                  <a:ea typeface="Droid Serif"/>
                  <a:cs typeface="Droid Serif"/>
                  <a:sym typeface="Droid Serif"/>
                </a:rPr>
                <a:t> </a:t>
              </a:r>
              <a:r>
                <a:rPr lang="en-US" sz="7750" i="1" dirty="0">
                  <a:solidFill>
                    <a:srgbClr val="95BFB2"/>
                  </a:solidFill>
                  <a:latin typeface="Droid Serif Italics"/>
                  <a:ea typeface="Droid Serif Italics"/>
                  <a:cs typeface="Droid Serif Italics"/>
                  <a:sym typeface="Droid Serif Bold"/>
                </a:rPr>
                <a:t>Context</a:t>
              </a:r>
            </a:p>
          </p:txBody>
        </p:sp>
        <p:sp>
          <p:nvSpPr>
            <p:cNvPr id="44" name="AutoShape 24">
              <a:extLst>
                <a:ext uri="{FF2B5EF4-FFF2-40B4-BE49-F238E27FC236}">
                  <a16:creationId xmlns:a16="http://schemas.microsoft.com/office/drawing/2014/main" id="{CFBC4EB0-DD8A-CF15-6A73-4EBB7F801E40}"/>
                </a:ext>
              </a:extLst>
            </p:cNvPr>
            <p:cNvSpPr/>
            <p:nvPr/>
          </p:nvSpPr>
          <p:spPr>
            <a:xfrm>
              <a:off x="2667000" y="1860725"/>
              <a:ext cx="2112793" cy="0"/>
            </a:xfrm>
            <a:prstGeom prst="line">
              <a:avLst/>
            </a:prstGeom>
            <a:ln w="19050" cap="flat">
              <a:solidFill>
                <a:srgbClr val="183146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E324658B-F333-8C75-4772-80849301CF74}"/>
              </a:ext>
            </a:extLst>
          </p:cNvPr>
          <p:cNvSpPr txBox="1"/>
          <p:nvPr/>
        </p:nvSpPr>
        <p:spPr>
          <a:xfrm>
            <a:off x="17373600" y="9841468"/>
            <a:ext cx="5355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646464"/>
                </a:solidFill>
                <a:latin typeface="Droid Serif Bold"/>
                <a:ea typeface="Droid Serif Bold"/>
                <a:cs typeface="Droid Serif Bold"/>
                <a:sym typeface="Droid Serif Bold"/>
              </a:rPr>
              <a:t>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25088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8DA51F-6036-FFC2-DDF1-A75EB64C39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3F0F4563-F2C4-9322-5A53-A75EAC07B8B7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3757CE41-9964-2685-9F8C-85A853F391D6}"/>
              </a:ext>
            </a:extLst>
          </p:cNvPr>
          <p:cNvSpPr/>
          <p:nvPr/>
        </p:nvSpPr>
        <p:spPr>
          <a:xfrm>
            <a:off x="479371" y="1333500"/>
            <a:ext cx="1892808" cy="4114800"/>
          </a:xfrm>
          <a:custGeom>
            <a:avLst/>
            <a:gdLst/>
            <a:ahLst/>
            <a:cxnLst/>
            <a:rect l="l" t="t" r="r" b="b"/>
            <a:pathLst>
              <a:path w="1892808" h="4114800">
                <a:moveTo>
                  <a:pt x="0" y="0"/>
                </a:moveTo>
                <a:lnTo>
                  <a:pt x="1892808" y="0"/>
                </a:lnTo>
                <a:lnTo>
                  <a:pt x="189280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>
            <a:extLst>
              <a:ext uri="{FF2B5EF4-FFF2-40B4-BE49-F238E27FC236}">
                <a16:creationId xmlns:a16="http://schemas.microsoft.com/office/drawing/2014/main" id="{F61E5D13-BB1B-B721-E8BF-6CF6F4DA56F4}"/>
              </a:ext>
            </a:extLst>
          </p:cNvPr>
          <p:cNvGrpSpPr/>
          <p:nvPr/>
        </p:nvGrpSpPr>
        <p:grpSpPr>
          <a:xfrm>
            <a:off x="609600" y="2004059"/>
            <a:ext cx="17678400" cy="8282942"/>
            <a:chOff x="0" y="0"/>
            <a:chExt cx="4602277" cy="183301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81EB5964-DBE2-3BCD-5F5F-1B9678021D89}"/>
                </a:ext>
              </a:extLst>
            </p:cNvPr>
            <p:cNvSpPr/>
            <p:nvPr/>
          </p:nvSpPr>
          <p:spPr>
            <a:xfrm>
              <a:off x="0" y="0"/>
              <a:ext cx="4602277" cy="1833010"/>
            </a:xfrm>
            <a:custGeom>
              <a:avLst/>
              <a:gdLst/>
              <a:ahLst/>
              <a:cxnLst/>
              <a:rect l="l" t="t" r="r" b="b"/>
              <a:pathLst>
                <a:path w="4602277" h="1833010">
                  <a:moveTo>
                    <a:pt x="4430" y="0"/>
                  </a:moveTo>
                  <a:lnTo>
                    <a:pt x="4597846" y="0"/>
                  </a:lnTo>
                  <a:cubicBezTo>
                    <a:pt x="4599021" y="0"/>
                    <a:pt x="4600148" y="467"/>
                    <a:pt x="4600979" y="1298"/>
                  </a:cubicBezTo>
                  <a:cubicBezTo>
                    <a:pt x="4601810" y="2129"/>
                    <a:pt x="4602277" y="3255"/>
                    <a:pt x="4602277" y="4430"/>
                  </a:cubicBezTo>
                  <a:lnTo>
                    <a:pt x="4602277" y="1828580"/>
                  </a:lnTo>
                  <a:cubicBezTo>
                    <a:pt x="4602277" y="1831027"/>
                    <a:pt x="4600293" y="1833010"/>
                    <a:pt x="4597846" y="1833010"/>
                  </a:cubicBezTo>
                  <a:lnTo>
                    <a:pt x="4430" y="1833010"/>
                  </a:lnTo>
                  <a:cubicBezTo>
                    <a:pt x="1984" y="1833010"/>
                    <a:pt x="0" y="1831027"/>
                    <a:pt x="0" y="1828580"/>
                  </a:cubicBezTo>
                  <a:lnTo>
                    <a:pt x="0" y="4430"/>
                  </a:lnTo>
                  <a:cubicBezTo>
                    <a:pt x="0" y="1984"/>
                    <a:pt x="1984" y="0"/>
                    <a:pt x="4430" y="0"/>
                  </a:cubicBezTo>
                  <a:close/>
                </a:path>
              </a:pathLst>
            </a:custGeom>
            <a:solidFill>
              <a:srgbClr val="F2F1EC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EBBC0A36-A18E-F867-D704-772D65B06A26}"/>
                </a:ext>
              </a:extLst>
            </p:cNvPr>
            <p:cNvSpPr txBox="1"/>
            <p:nvPr/>
          </p:nvSpPr>
          <p:spPr>
            <a:xfrm>
              <a:off x="0" y="-38100"/>
              <a:ext cx="4602277" cy="18711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80"/>
                </a:lnSpc>
              </a:pPr>
              <a:endParaRPr/>
            </a:p>
          </p:txBody>
        </p:sp>
      </p:grpSp>
      <p:sp>
        <p:nvSpPr>
          <p:cNvPr id="21" name="AutoShape 21">
            <a:extLst>
              <a:ext uri="{FF2B5EF4-FFF2-40B4-BE49-F238E27FC236}">
                <a16:creationId xmlns:a16="http://schemas.microsoft.com/office/drawing/2014/main" id="{38C11923-5333-DB7A-CB34-7489C8D72405}"/>
              </a:ext>
            </a:extLst>
          </p:cNvPr>
          <p:cNvSpPr/>
          <p:nvPr/>
        </p:nvSpPr>
        <p:spPr>
          <a:xfrm>
            <a:off x="-138103" y="9761557"/>
            <a:ext cx="5317514" cy="0"/>
          </a:xfrm>
          <a:prstGeom prst="line">
            <a:avLst/>
          </a:prstGeom>
          <a:ln w="19050" cap="flat">
            <a:solidFill>
              <a:srgbClr val="18314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4" name="Freeform 34">
            <a:extLst>
              <a:ext uri="{FF2B5EF4-FFF2-40B4-BE49-F238E27FC236}">
                <a16:creationId xmlns:a16="http://schemas.microsoft.com/office/drawing/2014/main" id="{7F29EF4F-A2ED-9C0C-EF2A-A090E82680A5}"/>
              </a:ext>
            </a:extLst>
          </p:cNvPr>
          <p:cNvSpPr/>
          <p:nvPr/>
        </p:nvSpPr>
        <p:spPr>
          <a:xfrm flipH="1">
            <a:off x="17754255" y="8905272"/>
            <a:ext cx="1892808" cy="4114800"/>
          </a:xfrm>
          <a:custGeom>
            <a:avLst/>
            <a:gdLst/>
            <a:ahLst/>
            <a:cxnLst/>
            <a:rect l="l" t="t" r="r" b="b"/>
            <a:pathLst>
              <a:path w="1892808" h="4114800">
                <a:moveTo>
                  <a:pt x="1892808" y="0"/>
                </a:moveTo>
                <a:lnTo>
                  <a:pt x="0" y="0"/>
                </a:lnTo>
                <a:lnTo>
                  <a:pt x="0" y="4114800"/>
                </a:lnTo>
                <a:lnTo>
                  <a:pt x="1892808" y="4114800"/>
                </a:lnTo>
                <a:lnTo>
                  <a:pt x="1892808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87854C7F-7855-D2F2-3D30-834E78E97B80}"/>
              </a:ext>
            </a:extLst>
          </p:cNvPr>
          <p:cNvGrpSpPr/>
          <p:nvPr/>
        </p:nvGrpSpPr>
        <p:grpSpPr>
          <a:xfrm>
            <a:off x="2057400" y="530249"/>
            <a:ext cx="14401800" cy="1290033"/>
            <a:chOff x="2026363" y="1181100"/>
            <a:chExt cx="14401800" cy="1290033"/>
          </a:xfrm>
        </p:grpSpPr>
        <p:sp>
          <p:nvSpPr>
            <p:cNvPr id="37" name="AutoShape 24">
              <a:extLst>
                <a:ext uri="{FF2B5EF4-FFF2-40B4-BE49-F238E27FC236}">
                  <a16:creationId xmlns:a16="http://schemas.microsoft.com/office/drawing/2014/main" id="{44DA420C-70A2-EC6F-B869-ABBDFBB38D6B}"/>
                </a:ext>
              </a:extLst>
            </p:cNvPr>
            <p:cNvSpPr/>
            <p:nvPr/>
          </p:nvSpPr>
          <p:spPr>
            <a:xfrm>
              <a:off x="14315370" y="1860725"/>
              <a:ext cx="2112793" cy="0"/>
            </a:xfrm>
            <a:prstGeom prst="line">
              <a:avLst/>
            </a:prstGeom>
            <a:ln w="19050" cap="flat">
              <a:solidFill>
                <a:srgbClr val="183146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TextBox 29">
              <a:extLst>
                <a:ext uri="{FF2B5EF4-FFF2-40B4-BE49-F238E27FC236}">
                  <a16:creationId xmlns:a16="http://schemas.microsoft.com/office/drawing/2014/main" id="{2448B286-A777-D08E-A74A-6F032A3B8765}"/>
                </a:ext>
              </a:extLst>
            </p:cNvPr>
            <p:cNvSpPr txBox="1"/>
            <p:nvPr/>
          </p:nvSpPr>
          <p:spPr>
            <a:xfrm>
              <a:off x="4161440" y="1181100"/>
              <a:ext cx="9965119" cy="129003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10851"/>
                </a:lnSpc>
              </a:pPr>
              <a:r>
                <a:rPr lang="en-US" sz="7750" b="1" dirty="0">
                  <a:solidFill>
                    <a:srgbClr val="183046"/>
                  </a:solidFill>
                  <a:latin typeface="Droid Serif Bold"/>
                  <a:ea typeface="Droid Serif Bold"/>
                  <a:cs typeface="Droid Serif Bold"/>
                  <a:sym typeface="Droid Serif Italics"/>
                </a:rPr>
                <a:t>Key Business</a:t>
              </a:r>
              <a:r>
                <a:rPr lang="en-US" sz="7750" dirty="0">
                  <a:solidFill>
                    <a:srgbClr val="183146"/>
                  </a:solidFill>
                  <a:latin typeface="Droid Serif"/>
                  <a:ea typeface="Droid Serif"/>
                  <a:cs typeface="Droid Serif"/>
                  <a:sym typeface="Droid Serif"/>
                </a:rPr>
                <a:t> </a:t>
              </a:r>
              <a:r>
                <a:rPr lang="en-US" sz="7750" i="1" dirty="0">
                  <a:solidFill>
                    <a:srgbClr val="95BFB2"/>
                  </a:solidFill>
                  <a:latin typeface="Droid Serif Italics"/>
                  <a:ea typeface="Droid Serif Italics"/>
                  <a:cs typeface="Droid Serif Italics"/>
                  <a:sym typeface="Droid Serif Bold"/>
                </a:rPr>
                <a:t>Goals</a:t>
              </a:r>
            </a:p>
          </p:txBody>
        </p:sp>
        <p:sp>
          <p:nvSpPr>
            <p:cNvPr id="39" name="AutoShape 24">
              <a:extLst>
                <a:ext uri="{FF2B5EF4-FFF2-40B4-BE49-F238E27FC236}">
                  <a16:creationId xmlns:a16="http://schemas.microsoft.com/office/drawing/2014/main" id="{3AF223C2-FC6C-3147-0CB5-5ADE35768153}"/>
                </a:ext>
              </a:extLst>
            </p:cNvPr>
            <p:cNvSpPr/>
            <p:nvPr/>
          </p:nvSpPr>
          <p:spPr>
            <a:xfrm>
              <a:off x="2026363" y="1860725"/>
              <a:ext cx="2112793" cy="0"/>
            </a:xfrm>
            <a:prstGeom prst="line">
              <a:avLst/>
            </a:prstGeom>
            <a:ln w="19050" cap="flat">
              <a:solidFill>
                <a:srgbClr val="183146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 dirty="0"/>
            </a:p>
          </p:txBody>
        </p:sp>
      </p:grpSp>
      <p:pic>
        <p:nvPicPr>
          <p:cNvPr id="43" name="Picture 42" descr="A colorful light bulb with text and icons&#10;&#10;AI-generated content may be incorrect.">
            <a:extLst>
              <a:ext uri="{FF2B5EF4-FFF2-40B4-BE49-F238E27FC236}">
                <a16:creationId xmlns:a16="http://schemas.microsoft.com/office/drawing/2014/main" id="{3C9EA725-A680-9F7D-FEA0-076FEB13BE6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270" y="-190500"/>
            <a:ext cx="13321461" cy="11588065"/>
          </a:xfrm>
          <a:prstGeom prst="rect">
            <a:avLst/>
          </a:prstGeom>
        </p:spPr>
      </p:pic>
      <p:sp>
        <p:nvSpPr>
          <p:cNvPr id="45" name="TextBox 30">
            <a:extLst>
              <a:ext uri="{FF2B5EF4-FFF2-40B4-BE49-F238E27FC236}">
                <a16:creationId xmlns:a16="http://schemas.microsoft.com/office/drawing/2014/main" id="{03C919DB-D291-7531-C608-AE139C006730}"/>
              </a:ext>
            </a:extLst>
          </p:cNvPr>
          <p:cNvSpPr txBox="1"/>
          <p:nvPr/>
        </p:nvSpPr>
        <p:spPr>
          <a:xfrm>
            <a:off x="2664726" y="2752462"/>
            <a:ext cx="2901695" cy="764312"/>
          </a:xfrm>
          <a:prstGeom prst="rect">
            <a:avLst/>
          </a:prstGeom>
          <a:solidFill>
            <a:srgbClr val="F3F1EC"/>
          </a:solidFill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080"/>
              </a:lnSpc>
            </a:pPr>
            <a:r>
              <a:rPr lang="en-US" sz="2400" b="1" dirty="0">
                <a:solidFill>
                  <a:srgbClr val="183146"/>
                </a:solidFill>
                <a:latin typeface="Droid Serif Bold"/>
                <a:ea typeface="Droid Serif Bold"/>
                <a:cs typeface="Droid Serif Bold"/>
                <a:sym typeface="Droid Serif Bold"/>
              </a:rPr>
              <a:t>Campaign</a:t>
            </a:r>
          </a:p>
          <a:p>
            <a:pPr algn="r">
              <a:lnSpc>
                <a:spcPts val="3080"/>
              </a:lnSpc>
            </a:pPr>
            <a:r>
              <a:rPr lang="en-US" sz="2400" b="1" dirty="0">
                <a:solidFill>
                  <a:srgbClr val="183146"/>
                </a:solidFill>
                <a:latin typeface="Droid Serif Bold"/>
                <a:ea typeface="Droid Serif Bold"/>
                <a:cs typeface="Droid Serif Bold"/>
                <a:sym typeface="Droid Serif Bold"/>
              </a:rPr>
              <a:t>Effectiveness</a:t>
            </a:r>
          </a:p>
        </p:txBody>
      </p:sp>
      <p:sp>
        <p:nvSpPr>
          <p:cNvPr id="46" name="TextBox 27">
            <a:extLst>
              <a:ext uri="{FF2B5EF4-FFF2-40B4-BE49-F238E27FC236}">
                <a16:creationId xmlns:a16="http://schemas.microsoft.com/office/drawing/2014/main" id="{C91436E3-2837-EAB6-40A1-EF785D0DE5A3}"/>
              </a:ext>
            </a:extLst>
          </p:cNvPr>
          <p:cNvSpPr txBox="1"/>
          <p:nvPr/>
        </p:nvSpPr>
        <p:spPr>
          <a:xfrm>
            <a:off x="2372179" y="3695700"/>
            <a:ext cx="3194242" cy="826508"/>
          </a:xfrm>
          <a:prstGeom prst="rect">
            <a:avLst/>
          </a:prstGeom>
          <a:solidFill>
            <a:srgbClr val="F3F1EC"/>
          </a:solidFill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2240"/>
              </a:lnSpc>
            </a:pPr>
            <a:r>
              <a:rPr lang="en-US" dirty="0">
                <a:solidFill>
                  <a:srgbClr val="646464"/>
                </a:solidFill>
                <a:latin typeface="Helios"/>
                <a:ea typeface="Helios"/>
                <a:cs typeface="Helios"/>
                <a:sym typeface="Helios"/>
              </a:rPr>
              <a:t>Track and</a:t>
            </a:r>
          </a:p>
          <a:p>
            <a:pPr algn="r">
              <a:lnSpc>
                <a:spcPts val="2240"/>
              </a:lnSpc>
            </a:pPr>
            <a:r>
              <a:rPr lang="en-US" dirty="0" err="1">
                <a:solidFill>
                  <a:srgbClr val="646464"/>
                </a:solidFill>
                <a:latin typeface="Helios"/>
                <a:ea typeface="Helios"/>
                <a:cs typeface="Helios"/>
                <a:sym typeface="Helios"/>
              </a:rPr>
              <a:t>optimise</a:t>
            </a:r>
            <a:r>
              <a:rPr lang="en-US" dirty="0">
                <a:solidFill>
                  <a:srgbClr val="646464"/>
                </a:solidFill>
                <a:latin typeface="Helios"/>
                <a:ea typeface="Helios"/>
                <a:cs typeface="Helios"/>
                <a:sym typeface="Helios"/>
              </a:rPr>
              <a:t> marketing</a:t>
            </a:r>
          </a:p>
          <a:p>
            <a:pPr algn="r">
              <a:lnSpc>
                <a:spcPts val="2240"/>
              </a:lnSpc>
            </a:pPr>
            <a:r>
              <a:rPr lang="en-US" dirty="0">
                <a:solidFill>
                  <a:srgbClr val="646464"/>
                </a:solidFill>
                <a:latin typeface="Helios"/>
                <a:ea typeface="Helios"/>
                <a:cs typeface="Helios"/>
                <a:sym typeface="Helios"/>
              </a:rPr>
              <a:t>strategies.</a:t>
            </a:r>
          </a:p>
        </p:txBody>
      </p:sp>
      <p:sp>
        <p:nvSpPr>
          <p:cNvPr id="47" name="TextBox 30">
            <a:extLst>
              <a:ext uri="{FF2B5EF4-FFF2-40B4-BE49-F238E27FC236}">
                <a16:creationId xmlns:a16="http://schemas.microsoft.com/office/drawing/2014/main" id="{7031B11F-529C-D35F-D236-851B83BE7C93}"/>
              </a:ext>
            </a:extLst>
          </p:cNvPr>
          <p:cNvSpPr txBox="1"/>
          <p:nvPr/>
        </p:nvSpPr>
        <p:spPr>
          <a:xfrm>
            <a:off x="2701737" y="5344103"/>
            <a:ext cx="2901695" cy="770532"/>
          </a:xfrm>
          <a:prstGeom prst="rect">
            <a:avLst/>
          </a:prstGeom>
          <a:solidFill>
            <a:srgbClr val="F3F1EC"/>
          </a:solidFill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080"/>
              </a:lnSpc>
            </a:pPr>
            <a:r>
              <a:rPr lang="en-US" sz="2400" b="1" dirty="0">
                <a:solidFill>
                  <a:srgbClr val="183146"/>
                </a:solidFill>
                <a:latin typeface="Droid Serif Bold"/>
                <a:ea typeface="Droid Serif Bold"/>
                <a:cs typeface="Droid Serif Bold"/>
                <a:sym typeface="Droid Serif Bold"/>
              </a:rPr>
              <a:t>Targeted</a:t>
            </a:r>
          </a:p>
          <a:p>
            <a:pPr algn="r">
              <a:lnSpc>
                <a:spcPts val="3080"/>
              </a:lnSpc>
            </a:pPr>
            <a:r>
              <a:rPr lang="en-US" sz="2400" b="1" dirty="0">
                <a:solidFill>
                  <a:srgbClr val="183146"/>
                </a:solidFill>
                <a:latin typeface="Droid Serif Bold"/>
                <a:ea typeface="Droid Serif Bold"/>
                <a:cs typeface="Droid Serif Bold"/>
                <a:sym typeface="Droid Serif Bold"/>
              </a:rPr>
              <a:t>Promotions</a:t>
            </a:r>
          </a:p>
        </p:txBody>
      </p:sp>
      <p:sp>
        <p:nvSpPr>
          <p:cNvPr id="48" name="TextBox 27">
            <a:extLst>
              <a:ext uri="{FF2B5EF4-FFF2-40B4-BE49-F238E27FC236}">
                <a16:creationId xmlns:a16="http://schemas.microsoft.com/office/drawing/2014/main" id="{94204657-2D1A-456A-310E-D69D0CB02E1A}"/>
              </a:ext>
            </a:extLst>
          </p:cNvPr>
          <p:cNvSpPr txBox="1"/>
          <p:nvPr/>
        </p:nvSpPr>
        <p:spPr>
          <a:xfrm>
            <a:off x="2409190" y="6244663"/>
            <a:ext cx="3194242" cy="826508"/>
          </a:xfrm>
          <a:prstGeom prst="rect">
            <a:avLst/>
          </a:prstGeom>
          <a:solidFill>
            <a:srgbClr val="F3F1EC"/>
          </a:solidFill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2240"/>
              </a:lnSpc>
            </a:pPr>
            <a:r>
              <a:rPr lang="en-US" dirty="0">
                <a:solidFill>
                  <a:srgbClr val="646464"/>
                </a:solidFill>
                <a:latin typeface="Helios"/>
                <a:ea typeface="Helios"/>
                <a:cs typeface="Helios"/>
                <a:sym typeface="Helios"/>
              </a:rPr>
              <a:t>Enhance targeted promotions and pricing decisions to increase relevance.</a:t>
            </a:r>
          </a:p>
        </p:txBody>
      </p:sp>
      <p:sp>
        <p:nvSpPr>
          <p:cNvPr id="49" name="TextBox 30">
            <a:extLst>
              <a:ext uri="{FF2B5EF4-FFF2-40B4-BE49-F238E27FC236}">
                <a16:creationId xmlns:a16="http://schemas.microsoft.com/office/drawing/2014/main" id="{AA6F224F-140D-8330-AC16-8CBE54ECEFA7}"/>
              </a:ext>
            </a:extLst>
          </p:cNvPr>
          <p:cNvSpPr txBox="1"/>
          <p:nvPr/>
        </p:nvSpPr>
        <p:spPr>
          <a:xfrm>
            <a:off x="2721319" y="7440894"/>
            <a:ext cx="2901695" cy="770532"/>
          </a:xfrm>
          <a:prstGeom prst="rect">
            <a:avLst/>
          </a:prstGeom>
          <a:solidFill>
            <a:srgbClr val="F3F1EC"/>
          </a:solidFill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080"/>
              </a:lnSpc>
            </a:pPr>
            <a:r>
              <a:rPr lang="en-US" sz="2400" b="1" dirty="0">
                <a:solidFill>
                  <a:srgbClr val="183146"/>
                </a:solidFill>
                <a:latin typeface="Droid Serif Bold"/>
                <a:ea typeface="Droid Serif Bold"/>
                <a:cs typeface="Droid Serif Bold"/>
                <a:sym typeface="Droid Serif Bold"/>
              </a:rPr>
              <a:t>Marketing</a:t>
            </a:r>
          </a:p>
          <a:p>
            <a:pPr algn="r">
              <a:lnSpc>
                <a:spcPts val="3080"/>
              </a:lnSpc>
            </a:pPr>
            <a:r>
              <a:rPr lang="en-US" sz="2400" b="1" dirty="0">
                <a:solidFill>
                  <a:srgbClr val="183146"/>
                </a:solidFill>
                <a:latin typeface="Droid Serif Bold"/>
                <a:ea typeface="Droid Serif Bold"/>
                <a:cs typeface="Droid Serif Bold"/>
                <a:sym typeface="Droid Serif Bold"/>
              </a:rPr>
              <a:t>ROI</a:t>
            </a:r>
          </a:p>
        </p:txBody>
      </p:sp>
      <p:sp>
        <p:nvSpPr>
          <p:cNvPr id="50" name="TextBox 27">
            <a:extLst>
              <a:ext uri="{FF2B5EF4-FFF2-40B4-BE49-F238E27FC236}">
                <a16:creationId xmlns:a16="http://schemas.microsoft.com/office/drawing/2014/main" id="{EF966365-3E38-5A32-3DBB-902509CE59D7}"/>
              </a:ext>
            </a:extLst>
          </p:cNvPr>
          <p:cNvSpPr txBox="1"/>
          <p:nvPr/>
        </p:nvSpPr>
        <p:spPr>
          <a:xfrm>
            <a:off x="2428772" y="8384132"/>
            <a:ext cx="3194242" cy="1108637"/>
          </a:xfrm>
          <a:prstGeom prst="rect">
            <a:avLst/>
          </a:prstGeom>
          <a:solidFill>
            <a:srgbClr val="F3F1EC"/>
          </a:solidFill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2240"/>
              </a:lnSpc>
            </a:pPr>
            <a:r>
              <a:rPr lang="en-US" dirty="0">
                <a:solidFill>
                  <a:srgbClr val="646464"/>
                </a:solidFill>
                <a:latin typeface="Helios"/>
                <a:ea typeface="Helios"/>
                <a:cs typeface="Helios"/>
                <a:sym typeface="Helios"/>
              </a:rPr>
              <a:t>Analyse </a:t>
            </a:r>
          </a:p>
          <a:p>
            <a:pPr algn="r">
              <a:lnSpc>
                <a:spcPts val="2240"/>
              </a:lnSpc>
            </a:pPr>
            <a:r>
              <a:rPr lang="en-US" dirty="0">
                <a:solidFill>
                  <a:srgbClr val="646464"/>
                </a:solidFill>
                <a:latin typeface="Helios"/>
                <a:ea typeface="Helios"/>
                <a:cs typeface="Helios"/>
                <a:sym typeface="Helios"/>
              </a:rPr>
              <a:t>campaign performances </a:t>
            </a:r>
          </a:p>
          <a:p>
            <a:pPr algn="r">
              <a:lnSpc>
                <a:spcPts val="2240"/>
              </a:lnSpc>
            </a:pPr>
            <a:r>
              <a:rPr lang="en-US" dirty="0">
                <a:solidFill>
                  <a:srgbClr val="646464"/>
                </a:solidFill>
                <a:latin typeface="Helios"/>
                <a:ea typeface="Helios"/>
                <a:cs typeface="Helios"/>
                <a:sym typeface="Helios"/>
              </a:rPr>
              <a:t>for better returns.</a:t>
            </a:r>
          </a:p>
          <a:p>
            <a:pPr algn="r">
              <a:lnSpc>
                <a:spcPts val="2240"/>
              </a:lnSpc>
            </a:pPr>
            <a:endParaRPr lang="en-US" dirty="0">
              <a:solidFill>
                <a:srgbClr val="646464"/>
              </a:solidFill>
              <a:latin typeface="Helios"/>
              <a:ea typeface="Helios"/>
              <a:cs typeface="Helios"/>
              <a:sym typeface="Helios"/>
            </a:endParaRPr>
          </a:p>
        </p:txBody>
      </p:sp>
      <p:sp>
        <p:nvSpPr>
          <p:cNvPr id="51" name="TextBox 30">
            <a:extLst>
              <a:ext uri="{FF2B5EF4-FFF2-40B4-BE49-F238E27FC236}">
                <a16:creationId xmlns:a16="http://schemas.microsoft.com/office/drawing/2014/main" id="{908BC6E1-DB31-B214-80CF-DC58A1A61415}"/>
              </a:ext>
            </a:extLst>
          </p:cNvPr>
          <p:cNvSpPr txBox="1"/>
          <p:nvPr/>
        </p:nvSpPr>
        <p:spPr>
          <a:xfrm>
            <a:off x="12649200" y="2552700"/>
            <a:ext cx="2901695" cy="770532"/>
          </a:xfrm>
          <a:prstGeom prst="rect">
            <a:avLst/>
          </a:prstGeom>
          <a:solidFill>
            <a:srgbClr val="F3F1EC"/>
          </a:solidFill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80"/>
              </a:lnSpc>
            </a:pPr>
            <a:r>
              <a:rPr lang="en-US" sz="2400" b="1" dirty="0">
                <a:solidFill>
                  <a:srgbClr val="183146"/>
                </a:solidFill>
                <a:latin typeface="Droid Serif Bold"/>
                <a:ea typeface="Droid Serif Bold"/>
                <a:cs typeface="Droid Serif Bold"/>
                <a:sym typeface="Droid Serif Bold"/>
              </a:rPr>
              <a:t>Customer</a:t>
            </a:r>
          </a:p>
          <a:p>
            <a:pPr>
              <a:lnSpc>
                <a:spcPts val="3080"/>
              </a:lnSpc>
            </a:pPr>
            <a:r>
              <a:rPr lang="en-US" sz="2400" b="1" dirty="0">
                <a:solidFill>
                  <a:srgbClr val="183146"/>
                </a:solidFill>
                <a:latin typeface="Droid Serif Bold"/>
                <a:ea typeface="Droid Serif Bold"/>
                <a:cs typeface="Droid Serif Bold"/>
                <a:sym typeface="Droid Serif Bold"/>
              </a:rPr>
              <a:t>Retention</a:t>
            </a:r>
          </a:p>
        </p:txBody>
      </p:sp>
      <p:sp>
        <p:nvSpPr>
          <p:cNvPr id="52" name="TextBox 27">
            <a:extLst>
              <a:ext uri="{FF2B5EF4-FFF2-40B4-BE49-F238E27FC236}">
                <a16:creationId xmlns:a16="http://schemas.microsoft.com/office/drawing/2014/main" id="{9E06284F-8C7D-9207-D8A9-3067B74CD1C1}"/>
              </a:ext>
            </a:extLst>
          </p:cNvPr>
          <p:cNvSpPr txBox="1"/>
          <p:nvPr/>
        </p:nvSpPr>
        <p:spPr>
          <a:xfrm>
            <a:off x="12721579" y="3471862"/>
            <a:ext cx="3194242" cy="826508"/>
          </a:xfrm>
          <a:prstGeom prst="rect">
            <a:avLst/>
          </a:prstGeom>
          <a:solidFill>
            <a:srgbClr val="F3F1EC"/>
          </a:solidFill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240"/>
              </a:lnSpc>
            </a:pPr>
            <a:r>
              <a:rPr lang="en-US" dirty="0">
                <a:solidFill>
                  <a:srgbClr val="646464"/>
                </a:solidFill>
                <a:latin typeface="Helios"/>
                <a:ea typeface="Helios"/>
                <a:cs typeface="Helios"/>
                <a:sym typeface="Helios"/>
              </a:rPr>
              <a:t>Track customer</a:t>
            </a:r>
          </a:p>
          <a:p>
            <a:pPr>
              <a:lnSpc>
                <a:spcPts val="2240"/>
              </a:lnSpc>
            </a:pPr>
            <a:r>
              <a:rPr lang="en-US" dirty="0">
                <a:solidFill>
                  <a:srgbClr val="646464"/>
                </a:solidFill>
                <a:latin typeface="Helios"/>
                <a:ea typeface="Helios"/>
                <a:cs typeface="Helios"/>
                <a:sym typeface="Helios"/>
              </a:rPr>
              <a:t>insights to </a:t>
            </a:r>
          </a:p>
          <a:p>
            <a:pPr>
              <a:lnSpc>
                <a:spcPts val="2240"/>
              </a:lnSpc>
            </a:pPr>
            <a:r>
              <a:rPr lang="en-US" dirty="0">
                <a:solidFill>
                  <a:srgbClr val="646464"/>
                </a:solidFill>
                <a:latin typeface="Helios"/>
                <a:ea typeface="Helios"/>
                <a:cs typeface="Helios"/>
                <a:sym typeface="Helios"/>
              </a:rPr>
              <a:t>retain customers.</a:t>
            </a:r>
          </a:p>
        </p:txBody>
      </p:sp>
      <p:sp>
        <p:nvSpPr>
          <p:cNvPr id="53" name="TextBox 30">
            <a:extLst>
              <a:ext uri="{FF2B5EF4-FFF2-40B4-BE49-F238E27FC236}">
                <a16:creationId xmlns:a16="http://schemas.microsoft.com/office/drawing/2014/main" id="{D8958460-1073-CC51-3D97-2CB1ABC80183}"/>
              </a:ext>
            </a:extLst>
          </p:cNvPr>
          <p:cNvSpPr txBox="1"/>
          <p:nvPr/>
        </p:nvSpPr>
        <p:spPr>
          <a:xfrm>
            <a:off x="12725400" y="4838700"/>
            <a:ext cx="2901695" cy="770532"/>
          </a:xfrm>
          <a:prstGeom prst="rect">
            <a:avLst/>
          </a:prstGeom>
          <a:solidFill>
            <a:srgbClr val="F3F1EC"/>
          </a:solidFill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80"/>
              </a:lnSpc>
            </a:pPr>
            <a:r>
              <a:rPr lang="en-US" sz="2400" b="1" dirty="0">
                <a:solidFill>
                  <a:srgbClr val="183146"/>
                </a:solidFill>
                <a:latin typeface="Droid Serif Bold"/>
                <a:ea typeface="Droid Serif Bold"/>
                <a:cs typeface="Droid Serif Bold"/>
                <a:sym typeface="Droid Serif Bold"/>
              </a:rPr>
              <a:t>Repeat</a:t>
            </a:r>
          </a:p>
          <a:p>
            <a:pPr>
              <a:lnSpc>
                <a:spcPts val="3080"/>
              </a:lnSpc>
            </a:pPr>
            <a:r>
              <a:rPr lang="en-US" sz="2400" b="1" dirty="0">
                <a:solidFill>
                  <a:srgbClr val="183146"/>
                </a:solidFill>
                <a:latin typeface="Droid Serif Bold"/>
                <a:ea typeface="Droid Serif Bold"/>
                <a:cs typeface="Droid Serif Bold"/>
                <a:sym typeface="Droid Serif Bold"/>
              </a:rPr>
              <a:t>Purchases</a:t>
            </a:r>
          </a:p>
        </p:txBody>
      </p:sp>
      <p:sp>
        <p:nvSpPr>
          <p:cNvPr id="54" name="TextBox 27">
            <a:extLst>
              <a:ext uri="{FF2B5EF4-FFF2-40B4-BE49-F238E27FC236}">
                <a16:creationId xmlns:a16="http://schemas.microsoft.com/office/drawing/2014/main" id="{139045A5-680E-582B-D870-8626CA2713F2}"/>
              </a:ext>
            </a:extLst>
          </p:cNvPr>
          <p:cNvSpPr txBox="1"/>
          <p:nvPr/>
        </p:nvSpPr>
        <p:spPr>
          <a:xfrm>
            <a:off x="12725400" y="5829300"/>
            <a:ext cx="3193200" cy="864000"/>
          </a:xfrm>
          <a:prstGeom prst="rect">
            <a:avLst/>
          </a:prstGeom>
          <a:solidFill>
            <a:srgbClr val="F3F1EC"/>
          </a:solidFill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240"/>
              </a:lnSpc>
            </a:pPr>
            <a:r>
              <a:rPr lang="en-US" dirty="0">
                <a:solidFill>
                  <a:srgbClr val="646464"/>
                </a:solidFill>
                <a:latin typeface="Helios"/>
                <a:ea typeface="Helios"/>
                <a:cs typeface="Helios"/>
                <a:sym typeface="Helios"/>
              </a:rPr>
              <a:t>Increase repeat purchases</a:t>
            </a:r>
          </a:p>
          <a:p>
            <a:pPr>
              <a:lnSpc>
                <a:spcPts val="2240"/>
              </a:lnSpc>
            </a:pPr>
            <a:r>
              <a:rPr lang="en-US" dirty="0">
                <a:solidFill>
                  <a:srgbClr val="646464"/>
                </a:solidFill>
                <a:latin typeface="Helios"/>
                <a:ea typeface="Helios"/>
                <a:cs typeface="Helios"/>
                <a:sym typeface="Helios"/>
              </a:rPr>
              <a:t>through</a:t>
            </a:r>
          </a:p>
          <a:p>
            <a:pPr>
              <a:lnSpc>
                <a:spcPts val="2240"/>
              </a:lnSpc>
            </a:pPr>
            <a:r>
              <a:rPr lang="en-US" dirty="0" err="1">
                <a:solidFill>
                  <a:srgbClr val="646464"/>
                </a:solidFill>
                <a:latin typeface="Helios"/>
                <a:ea typeface="Helios"/>
                <a:cs typeface="Helios"/>
                <a:sym typeface="Helios"/>
              </a:rPr>
              <a:t>personalised</a:t>
            </a:r>
            <a:r>
              <a:rPr lang="en-US" dirty="0">
                <a:solidFill>
                  <a:srgbClr val="646464"/>
                </a:solidFill>
                <a:latin typeface="Helios"/>
                <a:ea typeface="Helios"/>
                <a:cs typeface="Helios"/>
                <a:sym typeface="Helios"/>
              </a:rPr>
              <a:t> offers.</a:t>
            </a:r>
          </a:p>
        </p:txBody>
      </p:sp>
      <p:sp>
        <p:nvSpPr>
          <p:cNvPr id="55" name="TextBox 30">
            <a:extLst>
              <a:ext uri="{FF2B5EF4-FFF2-40B4-BE49-F238E27FC236}">
                <a16:creationId xmlns:a16="http://schemas.microsoft.com/office/drawing/2014/main" id="{1395E0FD-2771-F9D6-F07F-203EAC483E8E}"/>
              </a:ext>
            </a:extLst>
          </p:cNvPr>
          <p:cNvSpPr txBox="1"/>
          <p:nvPr/>
        </p:nvSpPr>
        <p:spPr>
          <a:xfrm>
            <a:off x="12725400" y="7600708"/>
            <a:ext cx="2901695" cy="770532"/>
          </a:xfrm>
          <a:prstGeom prst="rect">
            <a:avLst/>
          </a:prstGeom>
          <a:solidFill>
            <a:srgbClr val="F3F1EC"/>
          </a:solidFill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80"/>
              </a:lnSpc>
            </a:pPr>
            <a:r>
              <a:rPr lang="en-US" sz="2400" b="1" dirty="0">
                <a:solidFill>
                  <a:srgbClr val="183146"/>
                </a:solidFill>
                <a:latin typeface="Droid Serif Bold"/>
                <a:ea typeface="Droid Serif Bold"/>
                <a:cs typeface="Droid Serif Bold"/>
                <a:sym typeface="Droid Serif Bold"/>
              </a:rPr>
              <a:t>Customer</a:t>
            </a:r>
          </a:p>
          <a:p>
            <a:pPr>
              <a:lnSpc>
                <a:spcPts val="3080"/>
              </a:lnSpc>
            </a:pPr>
            <a:r>
              <a:rPr lang="en-US" sz="2400" b="1" dirty="0">
                <a:solidFill>
                  <a:srgbClr val="183146"/>
                </a:solidFill>
                <a:latin typeface="Droid Serif Bold"/>
                <a:ea typeface="Droid Serif Bold"/>
                <a:cs typeface="Droid Serif Bold"/>
                <a:sym typeface="Droid Serif Bold"/>
              </a:rPr>
              <a:t>Engagement</a:t>
            </a:r>
          </a:p>
        </p:txBody>
      </p:sp>
      <p:sp>
        <p:nvSpPr>
          <p:cNvPr id="56" name="TextBox 27">
            <a:extLst>
              <a:ext uri="{FF2B5EF4-FFF2-40B4-BE49-F238E27FC236}">
                <a16:creationId xmlns:a16="http://schemas.microsoft.com/office/drawing/2014/main" id="{4770A7C1-6B0A-EC81-D121-0D4878A86115}"/>
              </a:ext>
            </a:extLst>
          </p:cNvPr>
          <p:cNvSpPr txBox="1"/>
          <p:nvPr/>
        </p:nvSpPr>
        <p:spPr>
          <a:xfrm>
            <a:off x="12725400" y="8519870"/>
            <a:ext cx="3194242" cy="1108637"/>
          </a:xfrm>
          <a:prstGeom prst="rect">
            <a:avLst/>
          </a:prstGeom>
          <a:solidFill>
            <a:srgbClr val="F3F1EC"/>
          </a:solidFill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240"/>
              </a:lnSpc>
            </a:pPr>
            <a:r>
              <a:rPr lang="en-US" dirty="0">
                <a:solidFill>
                  <a:srgbClr val="646464"/>
                </a:solidFill>
                <a:latin typeface="Helios"/>
                <a:ea typeface="Helios"/>
                <a:cs typeface="Helios"/>
                <a:sym typeface="Helios"/>
              </a:rPr>
              <a:t>Improve </a:t>
            </a:r>
          </a:p>
          <a:p>
            <a:pPr>
              <a:lnSpc>
                <a:spcPts val="2240"/>
              </a:lnSpc>
            </a:pPr>
            <a:r>
              <a:rPr lang="en-US" dirty="0">
                <a:solidFill>
                  <a:srgbClr val="646464"/>
                </a:solidFill>
                <a:latin typeface="Helios"/>
                <a:ea typeface="Helios"/>
                <a:cs typeface="Helios"/>
                <a:sym typeface="Helios"/>
              </a:rPr>
              <a:t>customer engagement</a:t>
            </a:r>
          </a:p>
          <a:p>
            <a:pPr>
              <a:lnSpc>
                <a:spcPts val="2240"/>
              </a:lnSpc>
            </a:pPr>
            <a:r>
              <a:rPr lang="en-US" dirty="0">
                <a:solidFill>
                  <a:srgbClr val="646464"/>
                </a:solidFill>
                <a:latin typeface="Helios"/>
                <a:ea typeface="Helios"/>
                <a:cs typeface="Helios"/>
                <a:sym typeface="Helios"/>
              </a:rPr>
              <a:t>through tailored</a:t>
            </a:r>
          </a:p>
          <a:p>
            <a:pPr>
              <a:lnSpc>
                <a:spcPts val="2240"/>
              </a:lnSpc>
            </a:pPr>
            <a:r>
              <a:rPr lang="en-US" dirty="0">
                <a:solidFill>
                  <a:srgbClr val="646464"/>
                </a:solidFill>
                <a:latin typeface="Helios"/>
                <a:ea typeface="Helios"/>
                <a:cs typeface="Helios"/>
                <a:sym typeface="Helios"/>
              </a:rPr>
              <a:t>communication.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F1A35CB9-A5A4-9AA8-5C04-C89EF07AF456}"/>
              </a:ext>
            </a:extLst>
          </p:cNvPr>
          <p:cNvSpPr/>
          <p:nvPr/>
        </p:nvSpPr>
        <p:spPr>
          <a:xfrm>
            <a:off x="5638800" y="2632875"/>
            <a:ext cx="974443" cy="883899"/>
          </a:xfrm>
          <a:prstGeom prst="rect">
            <a:avLst/>
          </a:prstGeom>
          <a:solidFill>
            <a:srgbClr val="F3F1E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8C7847E2-FFFF-C838-863E-80DE93C550A6}"/>
              </a:ext>
            </a:extLst>
          </p:cNvPr>
          <p:cNvSpPr/>
          <p:nvPr/>
        </p:nvSpPr>
        <p:spPr>
          <a:xfrm>
            <a:off x="5706992" y="5344103"/>
            <a:ext cx="974443" cy="883899"/>
          </a:xfrm>
          <a:prstGeom prst="rect">
            <a:avLst/>
          </a:prstGeom>
          <a:solidFill>
            <a:srgbClr val="F3F1E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ADD214E7-F139-C0B9-C7E3-7AEC62B45325}"/>
              </a:ext>
            </a:extLst>
          </p:cNvPr>
          <p:cNvSpPr/>
          <p:nvPr/>
        </p:nvSpPr>
        <p:spPr>
          <a:xfrm>
            <a:off x="5707775" y="7688601"/>
            <a:ext cx="974443" cy="883899"/>
          </a:xfrm>
          <a:prstGeom prst="rect">
            <a:avLst/>
          </a:prstGeom>
          <a:solidFill>
            <a:srgbClr val="F3F1E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CF82140C-BD54-B9C8-DC47-73EA7C684FFE}"/>
              </a:ext>
            </a:extLst>
          </p:cNvPr>
          <p:cNvSpPr/>
          <p:nvPr/>
        </p:nvSpPr>
        <p:spPr>
          <a:xfrm>
            <a:off x="11553563" y="2506944"/>
            <a:ext cx="974443" cy="883899"/>
          </a:xfrm>
          <a:prstGeom prst="rect">
            <a:avLst/>
          </a:prstGeom>
          <a:solidFill>
            <a:srgbClr val="F3F1E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87086BEA-61A4-63FD-44A4-5B44AC68D844}"/>
              </a:ext>
            </a:extLst>
          </p:cNvPr>
          <p:cNvSpPr/>
          <p:nvPr/>
        </p:nvSpPr>
        <p:spPr>
          <a:xfrm>
            <a:off x="11621755" y="4762500"/>
            <a:ext cx="974443" cy="883899"/>
          </a:xfrm>
          <a:prstGeom prst="rect">
            <a:avLst/>
          </a:prstGeom>
          <a:solidFill>
            <a:srgbClr val="F3F1E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2DC909C5-A966-2CA1-E155-71F6E8F14FAA}"/>
              </a:ext>
            </a:extLst>
          </p:cNvPr>
          <p:cNvSpPr/>
          <p:nvPr/>
        </p:nvSpPr>
        <p:spPr>
          <a:xfrm>
            <a:off x="11622538" y="7445276"/>
            <a:ext cx="974443" cy="883899"/>
          </a:xfrm>
          <a:prstGeom prst="rect">
            <a:avLst/>
          </a:prstGeom>
          <a:solidFill>
            <a:srgbClr val="F3F1E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7" name="Graphic 66" descr="Aspiration with solid fill">
            <a:extLst>
              <a:ext uri="{FF2B5EF4-FFF2-40B4-BE49-F238E27FC236}">
                <a16:creationId xmlns:a16="http://schemas.microsoft.com/office/drawing/2014/main" id="{10CFC8BD-DE3F-31CD-AEDA-3850A23F78A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551473" y="2597203"/>
            <a:ext cx="1095638" cy="1095638"/>
          </a:xfrm>
          <a:prstGeom prst="rect">
            <a:avLst/>
          </a:prstGeom>
        </p:spPr>
      </p:pic>
      <p:pic>
        <p:nvPicPr>
          <p:cNvPr id="79" name="Graphic 78" descr="Pound outline">
            <a:extLst>
              <a:ext uri="{FF2B5EF4-FFF2-40B4-BE49-F238E27FC236}">
                <a16:creationId xmlns:a16="http://schemas.microsoft.com/office/drawing/2014/main" id="{F59CE3BA-F0B9-8866-0C9F-B7131E6D4D5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761117" y="7419579"/>
            <a:ext cx="676351" cy="676351"/>
          </a:xfrm>
          <a:prstGeom prst="rect">
            <a:avLst/>
          </a:prstGeom>
        </p:spPr>
      </p:pic>
      <p:pic>
        <p:nvPicPr>
          <p:cNvPr id="81" name="Graphic 80" descr="User with solid fill">
            <a:extLst>
              <a:ext uri="{FF2B5EF4-FFF2-40B4-BE49-F238E27FC236}">
                <a16:creationId xmlns:a16="http://schemas.microsoft.com/office/drawing/2014/main" id="{56541401-99E2-809E-C9F7-E9AC1FC47CC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662127" y="2544698"/>
            <a:ext cx="786536" cy="786536"/>
          </a:xfrm>
          <a:prstGeom prst="rect">
            <a:avLst/>
          </a:prstGeom>
        </p:spPr>
      </p:pic>
      <p:pic>
        <p:nvPicPr>
          <p:cNvPr id="83" name="Graphic 82" descr="Open hand with solid fill">
            <a:extLst>
              <a:ext uri="{FF2B5EF4-FFF2-40B4-BE49-F238E27FC236}">
                <a16:creationId xmlns:a16="http://schemas.microsoft.com/office/drawing/2014/main" id="{BD3F05E3-C63E-C654-BCC6-59BC670CB1E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550888" y="3001431"/>
            <a:ext cx="914400" cy="914400"/>
          </a:xfrm>
          <a:prstGeom prst="rect">
            <a:avLst/>
          </a:prstGeom>
        </p:spPr>
      </p:pic>
      <p:pic>
        <p:nvPicPr>
          <p:cNvPr id="87" name="Graphic 86" descr="Repeat with solid fill">
            <a:extLst>
              <a:ext uri="{FF2B5EF4-FFF2-40B4-BE49-F238E27FC236}">
                <a16:creationId xmlns:a16="http://schemas.microsoft.com/office/drawing/2014/main" id="{C9DC140B-519D-6058-4F90-996EFCE356A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1613606" y="4757764"/>
            <a:ext cx="914400" cy="914400"/>
          </a:xfrm>
          <a:prstGeom prst="rect">
            <a:avLst/>
          </a:prstGeom>
        </p:spPr>
      </p:pic>
      <p:pic>
        <p:nvPicPr>
          <p:cNvPr id="93" name="Graphic 92" descr="Bullseye with solid fill">
            <a:extLst>
              <a:ext uri="{FF2B5EF4-FFF2-40B4-BE49-F238E27FC236}">
                <a16:creationId xmlns:a16="http://schemas.microsoft.com/office/drawing/2014/main" id="{20FC0A5F-0B26-3403-B094-D4C9A60C2035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5663794" y="5200235"/>
            <a:ext cx="914400" cy="914400"/>
          </a:xfrm>
          <a:prstGeom prst="rect">
            <a:avLst/>
          </a:prstGeom>
        </p:spPr>
      </p:pic>
      <p:pic>
        <p:nvPicPr>
          <p:cNvPr id="95" name="Graphic 94" descr="Customer review with solid fill">
            <a:extLst>
              <a:ext uri="{FF2B5EF4-FFF2-40B4-BE49-F238E27FC236}">
                <a16:creationId xmlns:a16="http://schemas.microsoft.com/office/drawing/2014/main" id="{502AB853-55CD-3226-BAF0-D8BA3FD9779B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1613606" y="7368541"/>
            <a:ext cx="914400" cy="914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68375C9-A144-E34A-B806-86DA7A0651B0}"/>
              </a:ext>
            </a:extLst>
          </p:cNvPr>
          <p:cNvSpPr txBox="1"/>
          <p:nvPr/>
        </p:nvSpPr>
        <p:spPr>
          <a:xfrm>
            <a:off x="17373600" y="9841468"/>
            <a:ext cx="5355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646464"/>
                </a:solidFill>
                <a:latin typeface="Droid Serif Bold"/>
                <a:ea typeface="Droid Serif Bold"/>
                <a:cs typeface="Droid Serif Bold"/>
                <a:sym typeface="Droid Serif Bold"/>
              </a:rPr>
              <a:t>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13385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2FD02B-7074-47C7-F57A-1D446BDDAF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3467CE01-C881-869B-F7E3-E3D9CF3209C6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9E0D700B-304E-766D-0A07-D825A3F988BD}"/>
              </a:ext>
            </a:extLst>
          </p:cNvPr>
          <p:cNvSpPr/>
          <p:nvPr/>
        </p:nvSpPr>
        <p:spPr>
          <a:xfrm>
            <a:off x="-946404" y="9258300"/>
            <a:ext cx="1892808" cy="4114800"/>
          </a:xfrm>
          <a:custGeom>
            <a:avLst/>
            <a:gdLst/>
            <a:ahLst/>
            <a:cxnLst/>
            <a:rect l="l" t="t" r="r" b="b"/>
            <a:pathLst>
              <a:path w="1892808" h="4114800">
                <a:moveTo>
                  <a:pt x="0" y="0"/>
                </a:moveTo>
                <a:lnTo>
                  <a:pt x="1892808" y="0"/>
                </a:lnTo>
                <a:lnTo>
                  <a:pt x="189280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7" name="Freeform 27">
            <a:extLst>
              <a:ext uri="{FF2B5EF4-FFF2-40B4-BE49-F238E27FC236}">
                <a16:creationId xmlns:a16="http://schemas.microsoft.com/office/drawing/2014/main" id="{BA986864-C516-3B7D-B67A-A44657205F30}"/>
              </a:ext>
            </a:extLst>
          </p:cNvPr>
          <p:cNvSpPr/>
          <p:nvPr/>
        </p:nvSpPr>
        <p:spPr>
          <a:xfrm flipH="1" flipV="1">
            <a:off x="17754255" y="-2890520"/>
            <a:ext cx="1892808" cy="4114800"/>
          </a:xfrm>
          <a:custGeom>
            <a:avLst/>
            <a:gdLst/>
            <a:ahLst/>
            <a:cxnLst/>
            <a:rect l="l" t="t" r="r" b="b"/>
            <a:pathLst>
              <a:path w="1892808" h="4114800">
                <a:moveTo>
                  <a:pt x="1892808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1892808" y="0"/>
                </a:lnTo>
                <a:lnTo>
                  <a:pt x="1892808" y="411480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F0FD2FF9-9CD6-E5A3-48CF-20A6ED86DAE5}"/>
              </a:ext>
            </a:extLst>
          </p:cNvPr>
          <p:cNvGrpSpPr/>
          <p:nvPr/>
        </p:nvGrpSpPr>
        <p:grpSpPr>
          <a:xfrm>
            <a:off x="2698037" y="530249"/>
            <a:ext cx="12891926" cy="1336651"/>
            <a:chOff x="2667000" y="1181100"/>
            <a:chExt cx="12891926" cy="1336651"/>
          </a:xfrm>
        </p:grpSpPr>
        <p:sp>
          <p:nvSpPr>
            <p:cNvPr id="24" name="AutoShape 24">
              <a:extLst>
                <a:ext uri="{FF2B5EF4-FFF2-40B4-BE49-F238E27FC236}">
                  <a16:creationId xmlns:a16="http://schemas.microsoft.com/office/drawing/2014/main" id="{637A9B79-6A3F-4016-4947-66901B65E0DA}"/>
                </a:ext>
              </a:extLst>
            </p:cNvPr>
            <p:cNvSpPr/>
            <p:nvPr/>
          </p:nvSpPr>
          <p:spPr>
            <a:xfrm>
              <a:off x="13446133" y="1860725"/>
              <a:ext cx="2112793" cy="0"/>
            </a:xfrm>
            <a:prstGeom prst="line">
              <a:avLst/>
            </a:prstGeom>
            <a:ln w="19050" cap="flat">
              <a:solidFill>
                <a:srgbClr val="183146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TextBox 29">
              <a:extLst>
                <a:ext uri="{FF2B5EF4-FFF2-40B4-BE49-F238E27FC236}">
                  <a16:creationId xmlns:a16="http://schemas.microsoft.com/office/drawing/2014/main" id="{1F1AFEAC-A04B-0348-4EA9-4CD01DE3CF89}"/>
                </a:ext>
              </a:extLst>
            </p:cNvPr>
            <p:cNvSpPr txBox="1"/>
            <p:nvPr/>
          </p:nvSpPr>
          <p:spPr>
            <a:xfrm>
              <a:off x="4161440" y="1181100"/>
              <a:ext cx="9965119" cy="133665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10851"/>
                </a:lnSpc>
              </a:pPr>
              <a:r>
                <a:rPr lang="en-US" sz="7750" b="1" dirty="0">
                  <a:solidFill>
                    <a:srgbClr val="183046"/>
                  </a:solidFill>
                  <a:latin typeface="Droid Serif Bold"/>
                  <a:ea typeface="Droid Serif Bold"/>
                  <a:cs typeface="Droid Serif Bold"/>
                  <a:sym typeface="Droid Serif Italics"/>
                </a:rPr>
                <a:t>Database</a:t>
              </a:r>
              <a:r>
                <a:rPr lang="en-US" sz="7750" dirty="0">
                  <a:solidFill>
                    <a:srgbClr val="183146"/>
                  </a:solidFill>
                  <a:latin typeface="Droid Serif"/>
                  <a:ea typeface="Droid Serif"/>
                  <a:cs typeface="Droid Serif"/>
                  <a:sym typeface="Droid Serif"/>
                </a:rPr>
                <a:t> </a:t>
              </a:r>
              <a:r>
                <a:rPr lang="en-US" sz="7750" i="1" dirty="0">
                  <a:solidFill>
                    <a:srgbClr val="95BFB2"/>
                  </a:solidFill>
                  <a:latin typeface="Droid Serif Italics"/>
                  <a:ea typeface="Droid Serif Italics"/>
                  <a:cs typeface="Droid Serif Italics"/>
                  <a:sym typeface="Droid Serif Bold"/>
                </a:rPr>
                <a:t>Design</a:t>
              </a:r>
            </a:p>
          </p:txBody>
        </p:sp>
        <p:sp>
          <p:nvSpPr>
            <p:cNvPr id="44" name="AutoShape 24">
              <a:extLst>
                <a:ext uri="{FF2B5EF4-FFF2-40B4-BE49-F238E27FC236}">
                  <a16:creationId xmlns:a16="http://schemas.microsoft.com/office/drawing/2014/main" id="{20DA94D8-9BDD-754E-4F36-7BB136EAADC3}"/>
                </a:ext>
              </a:extLst>
            </p:cNvPr>
            <p:cNvSpPr/>
            <p:nvPr/>
          </p:nvSpPr>
          <p:spPr>
            <a:xfrm>
              <a:off x="2667000" y="1860725"/>
              <a:ext cx="2112793" cy="0"/>
            </a:xfrm>
            <a:prstGeom prst="line">
              <a:avLst/>
            </a:prstGeom>
            <a:ln w="19050" cap="flat">
              <a:solidFill>
                <a:srgbClr val="183146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6" name="Group 3">
            <a:extLst>
              <a:ext uri="{FF2B5EF4-FFF2-40B4-BE49-F238E27FC236}">
                <a16:creationId xmlns:a16="http://schemas.microsoft.com/office/drawing/2014/main" id="{CD671BE0-4ED1-F7E8-938D-566A37FFDBAA}"/>
              </a:ext>
            </a:extLst>
          </p:cNvPr>
          <p:cNvGrpSpPr/>
          <p:nvPr/>
        </p:nvGrpSpPr>
        <p:grpSpPr>
          <a:xfrm>
            <a:off x="1028700" y="2238574"/>
            <a:ext cx="16421100" cy="7019726"/>
            <a:chOff x="0" y="0"/>
            <a:chExt cx="2243235" cy="1751556"/>
          </a:xfrm>
        </p:grpSpPr>
        <p:sp>
          <p:nvSpPr>
            <p:cNvPr id="17" name="Freeform 4">
              <a:extLst>
                <a:ext uri="{FF2B5EF4-FFF2-40B4-BE49-F238E27FC236}">
                  <a16:creationId xmlns:a16="http://schemas.microsoft.com/office/drawing/2014/main" id="{10486941-B0D4-9649-5131-AEC9E2FF05AE}"/>
                </a:ext>
              </a:extLst>
            </p:cNvPr>
            <p:cNvSpPr/>
            <p:nvPr/>
          </p:nvSpPr>
          <p:spPr>
            <a:xfrm>
              <a:off x="0" y="0"/>
              <a:ext cx="2243235" cy="1751556"/>
            </a:xfrm>
            <a:custGeom>
              <a:avLst/>
              <a:gdLst/>
              <a:ahLst/>
              <a:cxnLst/>
              <a:rect l="l" t="t" r="r" b="b"/>
              <a:pathLst>
                <a:path w="2243235" h="1751556">
                  <a:moveTo>
                    <a:pt x="9090" y="0"/>
                  </a:moveTo>
                  <a:lnTo>
                    <a:pt x="2234145" y="0"/>
                  </a:lnTo>
                  <a:cubicBezTo>
                    <a:pt x="2236556" y="0"/>
                    <a:pt x="2238868" y="958"/>
                    <a:pt x="2240573" y="2662"/>
                  </a:cubicBezTo>
                  <a:cubicBezTo>
                    <a:pt x="2242277" y="4367"/>
                    <a:pt x="2243235" y="6679"/>
                    <a:pt x="2243235" y="9090"/>
                  </a:cubicBezTo>
                  <a:lnTo>
                    <a:pt x="2243235" y="1742467"/>
                  </a:lnTo>
                  <a:cubicBezTo>
                    <a:pt x="2243235" y="1744877"/>
                    <a:pt x="2242277" y="1747189"/>
                    <a:pt x="2240573" y="1748894"/>
                  </a:cubicBezTo>
                  <a:cubicBezTo>
                    <a:pt x="2238868" y="1750599"/>
                    <a:pt x="2236556" y="1751556"/>
                    <a:pt x="2234145" y="1751556"/>
                  </a:cubicBezTo>
                  <a:lnTo>
                    <a:pt x="9090" y="1751556"/>
                  </a:lnTo>
                  <a:cubicBezTo>
                    <a:pt x="6679" y="1751556"/>
                    <a:pt x="4367" y="1750599"/>
                    <a:pt x="2662" y="1748894"/>
                  </a:cubicBezTo>
                  <a:cubicBezTo>
                    <a:pt x="958" y="1747189"/>
                    <a:pt x="0" y="1744877"/>
                    <a:pt x="0" y="1742467"/>
                  </a:cubicBezTo>
                  <a:lnTo>
                    <a:pt x="0" y="9090"/>
                  </a:lnTo>
                  <a:cubicBezTo>
                    <a:pt x="0" y="6679"/>
                    <a:pt x="958" y="4367"/>
                    <a:pt x="2662" y="2662"/>
                  </a:cubicBezTo>
                  <a:cubicBezTo>
                    <a:pt x="4367" y="958"/>
                    <a:pt x="6679" y="0"/>
                    <a:pt x="9090" y="0"/>
                  </a:cubicBezTo>
                  <a:close/>
                </a:path>
              </a:pathLst>
            </a:custGeom>
            <a:solidFill>
              <a:srgbClr val="F2F1EC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5">
              <a:extLst>
                <a:ext uri="{FF2B5EF4-FFF2-40B4-BE49-F238E27FC236}">
                  <a16:creationId xmlns:a16="http://schemas.microsoft.com/office/drawing/2014/main" id="{8C0D270C-AACE-C2C0-84D0-404A1A2B61E4}"/>
                </a:ext>
              </a:extLst>
            </p:cNvPr>
            <p:cNvSpPr txBox="1"/>
            <p:nvPr/>
          </p:nvSpPr>
          <p:spPr>
            <a:xfrm>
              <a:off x="0" y="-38100"/>
              <a:ext cx="2243235" cy="17896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080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20" name="Graphic 19" descr="Database with solid fill">
            <a:extLst>
              <a:ext uri="{FF2B5EF4-FFF2-40B4-BE49-F238E27FC236}">
                <a16:creationId xmlns:a16="http://schemas.microsoft.com/office/drawing/2014/main" id="{70CEDFA2-4962-B784-BFBF-ADC1B3B01F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443948" y="2320823"/>
            <a:ext cx="7010400" cy="7010400"/>
          </a:xfrm>
          <a:prstGeom prst="rect">
            <a:avLst/>
          </a:prstGeom>
        </p:spPr>
      </p:pic>
      <p:sp>
        <p:nvSpPr>
          <p:cNvPr id="21" name="TextBox 30">
            <a:extLst>
              <a:ext uri="{FF2B5EF4-FFF2-40B4-BE49-F238E27FC236}">
                <a16:creationId xmlns:a16="http://schemas.microsoft.com/office/drawing/2014/main" id="{2ACE8EE0-9342-4378-2AE2-41B04BA870ED}"/>
              </a:ext>
            </a:extLst>
          </p:cNvPr>
          <p:cNvSpPr txBox="1"/>
          <p:nvPr/>
        </p:nvSpPr>
        <p:spPr>
          <a:xfrm>
            <a:off x="9188994" y="2523118"/>
            <a:ext cx="2901695" cy="372987"/>
          </a:xfrm>
          <a:prstGeom prst="rect">
            <a:avLst/>
          </a:prstGeom>
          <a:solidFill>
            <a:srgbClr val="F3F1EC"/>
          </a:solidFill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80"/>
              </a:lnSpc>
            </a:pPr>
            <a:r>
              <a:rPr lang="en-US" sz="2400" b="1" dirty="0">
                <a:solidFill>
                  <a:srgbClr val="183146"/>
                </a:solidFill>
                <a:latin typeface="Droid Serif Bold"/>
                <a:ea typeface="Droid Serif Bold"/>
                <a:cs typeface="Droid Serif Bold"/>
                <a:sym typeface="Droid Serif Bold"/>
              </a:rPr>
              <a:t>Customers</a:t>
            </a:r>
          </a:p>
        </p:txBody>
      </p:sp>
      <p:sp>
        <p:nvSpPr>
          <p:cNvPr id="22" name="TextBox 27">
            <a:extLst>
              <a:ext uri="{FF2B5EF4-FFF2-40B4-BE49-F238E27FC236}">
                <a16:creationId xmlns:a16="http://schemas.microsoft.com/office/drawing/2014/main" id="{7055AC3F-50BD-D889-A0BF-6FCFBD8BF8FE}"/>
              </a:ext>
            </a:extLst>
          </p:cNvPr>
          <p:cNvSpPr txBox="1"/>
          <p:nvPr/>
        </p:nvSpPr>
        <p:spPr>
          <a:xfrm>
            <a:off x="9188994" y="3048051"/>
            <a:ext cx="5257800" cy="262251"/>
          </a:xfrm>
          <a:prstGeom prst="rect">
            <a:avLst/>
          </a:prstGeom>
          <a:solidFill>
            <a:srgbClr val="F3F1EC"/>
          </a:solidFill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240"/>
              </a:lnSpc>
            </a:pPr>
            <a:r>
              <a:rPr lang="en-US" dirty="0">
                <a:solidFill>
                  <a:srgbClr val="646464"/>
                </a:solidFill>
                <a:latin typeface="Helios"/>
                <a:ea typeface="Helios"/>
                <a:cs typeface="Helios"/>
                <a:sym typeface="Helios"/>
              </a:rPr>
              <a:t>Track customer information and behaviour.</a:t>
            </a:r>
          </a:p>
        </p:txBody>
      </p:sp>
      <p:pic>
        <p:nvPicPr>
          <p:cNvPr id="23" name="Graphic 22" descr="Customer review with solid fill">
            <a:extLst>
              <a:ext uri="{FF2B5EF4-FFF2-40B4-BE49-F238E27FC236}">
                <a16:creationId xmlns:a16="http://schemas.microsoft.com/office/drawing/2014/main" id="{A95FFD7F-0942-78E2-C897-E44AB146046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8077200" y="2458853"/>
            <a:ext cx="914400" cy="914400"/>
          </a:xfrm>
          <a:prstGeom prst="rect">
            <a:avLst/>
          </a:prstGeom>
        </p:spPr>
      </p:pic>
      <p:sp>
        <p:nvSpPr>
          <p:cNvPr id="41" name="TextBox 30">
            <a:extLst>
              <a:ext uri="{FF2B5EF4-FFF2-40B4-BE49-F238E27FC236}">
                <a16:creationId xmlns:a16="http://schemas.microsoft.com/office/drawing/2014/main" id="{16292EA0-B179-F0CF-06D7-2AA1BC56D97C}"/>
              </a:ext>
            </a:extLst>
          </p:cNvPr>
          <p:cNvSpPr txBox="1"/>
          <p:nvPr/>
        </p:nvSpPr>
        <p:spPr>
          <a:xfrm>
            <a:off x="9919787" y="3929036"/>
            <a:ext cx="3420000" cy="770532"/>
          </a:xfrm>
          <a:prstGeom prst="rect">
            <a:avLst/>
          </a:prstGeom>
          <a:solidFill>
            <a:srgbClr val="F3F1EC"/>
          </a:solidFill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80"/>
              </a:lnSpc>
            </a:pPr>
            <a:r>
              <a:rPr lang="en-US" sz="2400" b="1" dirty="0">
                <a:solidFill>
                  <a:srgbClr val="183146"/>
                </a:solidFill>
                <a:latin typeface="Droid Serif Bold"/>
                <a:ea typeface="Droid Serif Bold"/>
                <a:cs typeface="Droid Serif Bold"/>
                <a:sym typeface="Droid Serif Bold"/>
              </a:rPr>
              <a:t>Marketing Campaigns</a:t>
            </a:r>
          </a:p>
        </p:txBody>
      </p:sp>
      <p:sp>
        <p:nvSpPr>
          <p:cNvPr id="46" name="TextBox 27">
            <a:extLst>
              <a:ext uri="{FF2B5EF4-FFF2-40B4-BE49-F238E27FC236}">
                <a16:creationId xmlns:a16="http://schemas.microsoft.com/office/drawing/2014/main" id="{CC509FE1-5C4D-4FAA-60B7-1BD9A378DDF4}"/>
              </a:ext>
            </a:extLst>
          </p:cNvPr>
          <p:cNvSpPr txBox="1"/>
          <p:nvPr/>
        </p:nvSpPr>
        <p:spPr>
          <a:xfrm>
            <a:off x="9919788" y="4453969"/>
            <a:ext cx="5257800" cy="262251"/>
          </a:xfrm>
          <a:prstGeom prst="rect">
            <a:avLst/>
          </a:prstGeom>
          <a:solidFill>
            <a:srgbClr val="F3F1EC"/>
          </a:solidFill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240"/>
              </a:lnSpc>
            </a:pPr>
            <a:r>
              <a:rPr lang="en-US" dirty="0">
                <a:solidFill>
                  <a:srgbClr val="646464"/>
                </a:solidFill>
                <a:latin typeface="Helios"/>
                <a:ea typeface="Helios"/>
                <a:cs typeface="Helios"/>
                <a:sym typeface="Helios"/>
              </a:rPr>
              <a:t>Monitor campaign performance.</a:t>
            </a:r>
          </a:p>
        </p:txBody>
      </p:sp>
      <p:pic>
        <p:nvPicPr>
          <p:cNvPr id="47" name="Graphic 46">
            <a:extLst>
              <a:ext uri="{FF2B5EF4-FFF2-40B4-BE49-F238E27FC236}">
                <a16:creationId xmlns:a16="http://schemas.microsoft.com/office/drawing/2014/main" id="{4147B049-D04A-545B-63F4-2B20C489229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54083" y="3621315"/>
            <a:ext cx="2559594" cy="1439772"/>
          </a:xfrm>
          <a:prstGeom prst="rect">
            <a:avLst/>
          </a:prstGeom>
        </p:spPr>
      </p:pic>
      <p:sp>
        <p:nvSpPr>
          <p:cNvPr id="48" name="TextBox 30">
            <a:extLst>
              <a:ext uri="{FF2B5EF4-FFF2-40B4-BE49-F238E27FC236}">
                <a16:creationId xmlns:a16="http://schemas.microsoft.com/office/drawing/2014/main" id="{E1233675-5029-5F52-2EAF-D52D326C8652}"/>
              </a:ext>
            </a:extLst>
          </p:cNvPr>
          <p:cNvSpPr txBox="1"/>
          <p:nvPr/>
        </p:nvSpPr>
        <p:spPr>
          <a:xfrm>
            <a:off x="10027194" y="5453036"/>
            <a:ext cx="2901695" cy="372987"/>
          </a:xfrm>
          <a:prstGeom prst="rect">
            <a:avLst/>
          </a:prstGeom>
          <a:solidFill>
            <a:srgbClr val="F3F1EC"/>
          </a:solidFill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80"/>
              </a:lnSpc>
            </a:pPr>
            <a:r>
              <a:rPr lang="en-US" sz="2400" b="1" dirty="0">
                <a:solidFill>
                  <a:srgbClr val="183146"/>
                </a:solidFill>
                <a:latin typeface="Droid Serif Bold"/>
                <a:ea typeface="Droid Serif Bold"/>
                <a:cs typeface="Droid Serif Bold"/>
                <a:sym typeface="Droid Serif Bold"/>
              </a:rPr>
              <a:t>Discounts</a:t>
            </a:r>
          </a:p>
        </p:txBody>
      </p:sp>
      <p:sp>
        <p:nvSpPr>
          <p:cNvPr id="49" name="TextBox 27">
            <a:extLst>
              <a:ext uri="{FF2B5EF4-FFF2-40B4-BE49-F238E27FC236}">
                <a16:creationId xmlns:a16="http://schemas.microsoft.com/office/drawing/2014/main" id="{29AD5423-58DA-B22D-5A8A-00129DBE288E}"/>
              </a:ext>
            </a:extLst>
          </p:cNvPr>
          <p:cNvSpPr txBox="1"/>
          <p:nvPr/>
        </p:nvSpPr>
        <p:spPr>
          <a:xfrm>
            <a:off x="10027194" y="5977969"/>
            <a:ext cx="5257800" cy="544380"/>
          </a:xfrm>
          <a:prstGeom prst="rect">
            <a:avLst/>
          </a:prstGeom>
          <a:solidFill>
            <a:srgbClr val="F3F1EC"/>
          </a:solidFill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240"/>
              </a:lnSpc>
            </a:pPr>
            <a:r>
              <a:rPr lang="en-US" dirty="0">
                <a:solidFill>
                  <a:srgbClr val="646464"/>
                </a:solidFill>
                <a:latin typeface="Helios"/>
                <a:ea typeface="Helios"/>
                <a:cs typeface="Helios"/>
                <a:sym typeface="Helios"/>
              </a:rPr>
              <a:t>Track discount effectiveness and impact on Profit &amp; Loss.</a:t>
            </a:r>
          </a:p>
        </p:txBody>
      </p:sp>
      <p:pic>
        <p:nvPicPr>
          <p:cNvPr id="50" name="Graphic 49" descr="Tag with solid fill">
            <a:extLst>
              <a:ext uri="{FF2B5EF4-FFF2-40B4-BE49-F238E27FC236}">
                <a16:creationId xmlns:a16="http://schemas.microsoft.com/office/drawing/2014/main" id="{478A93E4-B77A-7A95-89D5-925BF02184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8915400" y="5372100"/>
            <a:ext cx="914400" cy="914400"/>
          </a:xfrm>
          <a:prstGeom prst="rect">
            <a:avLst/>
          </a:prstGeom>
        </p:spPr>
      </p:pic>
      <p:sp>
        <p:nvSpPr>
          <p:cNvPr id="51" name="TextBox 30">
            <a:extLst>
              <a:ext uri="{FF2B5EF4-FFF2-40B4-BE49-F238E27FC236}">
                <a16:creationId xmlns:a16="http://schemas.microsoft.com/office/drawing/2014/main" id="{FA7591B1-BD36-B236-AFA4-002C78212123}"/>
              </a:ext>
            </a:extLst>
          </p:cNvPr>
          <p:cNvSpPr txBox="1"/>
          <p:nvPr/>
        </p:nvSpPr>
        <p:spPr>
          <a:xfrm>
            <a:off x="9919788" y="6900836"/>
            <a:ext cx="2901695" cy="372987"/>
          </a:xfrm>
          <a:prstGeom prst="rect">
            <a:avLst/>
          </a:prstGeom>
          <a:solidFill>
            <a:srgbClr val="F3F1EC"/>
          </a:solidFill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80"/>
              </a:lnSpc>
            </a:pPr>
            <a:r>
              <a:rPr lang="en-US" sz="2400" b="1" dirty="0">
                <a:solidFill>
                  <a:srgbClr val="183146"/>
                </a:solidFill>
                <a:latin typeface="Droid Serif Bold"/>
                <a:ea typeface="Droid Serif Bold"/>
                <a:cs typeface="Droid Serif Bold"/>
                <a:sym typeface="Droid Serif Bold"/>
              </a:rPr>
              <a:t>Products</a:t>
            </a:r>
          </a:p>
        </p:txBody>
      </p:sp>
      <p:sp>
        <p:nvSpPr>
          <p:cNvPr id="52" name="TextBox 27">
            <a:extLst>
              <a:ext uri="{FF2B5EF4-FFF2-40B4-BE49-F238E27FC236}">
                <a16:creationId xmlns:a16="http://schemas.microsoft.com/office/drawing/2014/main" id="{5FAB2896-EE27-6D6C-0A62-DB9AC609ED86}"/>
              </a:ext>
            </a:extLst>
          </p:cNvPr>
          <p:cNvSpPr txBox="1"/>
          <p:nvPr/>
        </p:nvSpPr>
        <p:spPr>
          <a:xfrm>
            <a:off x="9919788" y="7425769"/>
            <a:ext cx="5257800" cy="262251"/>
          </a:xfrm>
          <a:prstGeom prst="rect">
            <a:avLst/>
          </a:prstGeom>
          <a:solidFill>
            <a:srgbClr val="F3F1EC"/>
          </a:solidFill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240"/>
              </a:lnSpc>
            </a:pPr>
            <a:r>
              <a:rPr lang="en-US" dirty="0">
                <a:solidFill>
                  <a:srgbClr val="646464"/>
                </a:solidFill>
                <a:latin typeface="Helios"/>
                <a:ea typeface="Helios"/>
                <a:cs typeface="Helios"/>
                <a:sym typeface="Helios"/>
              </a:rPr>
              <a:t>Handle product data and stock.</a:t>
            </a:r>
          </a:p>
        </p:txBody>
      </p:sp>
      <p:pic>
        <p:nvPicPr>
          <p:cNvPr id="53" name="Graphic 52" descr="Inventory with solid fill">
            <a:extLst>
              <a:ext uri="{FF2B5EF4-FFF2-40B4-BE49-F238E27FC236}">
                <a16:creationId xmlns:a16="http://schemas.microsoft.com/office/drawing/2014/main" id="{2EC6CC64-90A0-6A39-10FF-5C4804E5E37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8668363" y="6819900"/>
            <a:ext cx="914400" cy="914400"/>
          </a:xfrm>
          <a:prstGeom prst="rect">
            <a:avLst/>
          </a:prstGeom>
        </p:spPr>
      </p:pic>
      <p:sp>
        <p:nvSpPr>
          <p:cNvPr id="54" name="TextBox 30">
            <a:extLst>
              <a:ext uri="{FF2B5EF4-FFF2-40B4-BE49-F238E27FC236}">
                <a16:creationId xmlns:a16="http://schemas.microsoft.com/office/drawing/2014/main" id="{0E66E9C4-9F5D-B1C1-24E5-D84576E559CF}"/>
              </a:ext>
            </a:extLst>
          </p:cNvPr>
          <p:cNvSpPr txBox="1"/>
          <p:nvPr/>
        </p:nvSpPr>
        <p:spPr>
          <a:xfrm>
            <a:off x="9188994" y="8196236"/>
            <a:ext cx="2901695" cy="372987"/>
          </a:xfrm>
          <a:prstGeom prst="rect">
            <a:avLst/>
          </a:prstGeom>
          <a:solidFill>
            <a:srgbClr val="F3F1EC"/>
          </a:solidFill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80"/>
              </a:lnSpc>
            </a:pPr>
            <a:r>
              <a:rPr lang="en-US" sz="2400" b="1" dirty="0">
                <a:solidFill>
                  <a:srgbClr val="183146"/>
                </a:solidFill>
                <a:latin typeface="Droid Serif Bold"/>
                <a:ea typeface="Droid Serif Bold"/>
                <a:cs typeface="Droid Serif Bold"/>
                <a:sym typeface="Droid Serif Bold"/>
              </a:rPr>
              <a:t>Orders</a:t>
            </a:r>
          </a:p>
        </p:txBody>
      </p:sp>
      <p:sp>
        <p:nvSpPr>
          <p:cNvPr id="55" name="TextBox 27">
            <a:extLst>
              <a:ext uri="{FF2B5EF4-FFF2-40B4-BE49-F238E27FC236}">
                <a16:creationId xmlns:a16="http://schemas.microsoft.com/office/drawing/2014/main" id="{6E8E4FA5-DAE6-B303-DB31-DD77BA82FD4A}"/>
              </a:ext>
            </a:extLst>
          </p:cNvPr>
          <p:cNvSpPr txBox="1"/>
          <p:nvPr/>
        </p:nvSpPr>
        <p:spPr>
          <a:xfrm>
            <a:off x="9188994" y="8721169"/>
            <a:ext cx="5257800" cy="262251"/>
          </a:xfrm>
          <a:prstGeom prst="rect">
            <a:avLst/>
          </a:prstGeom>
          <a:solidFill>
            <a:srgbClr val="F3F1EC"/>
          </a:solidFill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240"/>
              </a:lnSpc>
            </a:pPr>
            <a:r>
              <a:rPr lang="en-US" dirty="0">
                <a:solidFill>
                  <a:srgbClr val="646464"/>
                </a:solidFill>
                <a:latin typeface="Helios"/>
                <a:ea typeface="Helios"/>
                <a:cs typeface="Helios"/>
                <a:sym typeface="Helios"/>
              </a:rPr>
              <a:t>Track order information and order processing.</a:t>
            </a:r>
          </a:p>
        </p:txBody>
      </p:sp>
      <p:pic>
        <p:nvPicPr>
          <p:cNvPr id="56" name="Graphic 55" descr="Shopping cart with solid fill">
            <a:extLst>
              <a:ext uri="{FF2B5EF4-FFF2-40B4-BE49-F238E27FC236}">
                <a16:creationId xmlns:a16="http://schemas.microsoft.com/office/drawing/2014/main" id="{4BFA890A-AEE7-DC91-1B94-BB24B9D5052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/>
        </p:blipFill>
        <p:spPr>
          <a:xfrm>
            <a:off x="8077200" y="8115300"/>
            <a:ext cx="914400" cy="914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F1F75D7-054B-D952-FBF0-C2B7B94CCEB4}"/>
              </a:ext>
            </a:extLst>
          </p:cNvPr>
          <p:cNvSpPr txBox="1"/>
          <p:nvPr/>
        </p:nvSpPr>
        <p:spPr>
          <a:xfrm>
            <a:off x="17373600" y="9841468"/>
            <a:ext cx="5355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646464"/>
                </a:solidFill>
                <a:latin typeface="Droid Serif Bold"/>
                <a:ea typeface="Droid Serif Bold"/>
                <a:cs typeface="Droid Serif Bold"/>
                <a:sym typeface="Droid Serif Bold"/>
              </a:rPr>
              <a:t>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24817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E61217-13EA-DE26-21F7-D7E4060631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75B2D12C-380B-F211-5410-465FB8636A30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05601DD7-99C3-52A1-A6F9-02F9FBEA45A3}"/>
              </a:ext>
            </a:extLst>
          </p:cNvPr>
          <p:cNvSpPr/>
          <p:nvPr/>
        </p:nvSpPr>
        <p:spPr>
          <a:xfrm>
            <a:off x="-5320142" y="4671962"/>
            <a:ext cx="11259178" cy="7450167"/>
          </a:xfrm>
          <a:custGeom>
            <a:avLst/>
            <a:gdLst/>
            <a:ahLst/>
            <a:cxnLst/>
            <a:rect l="l" t="t" r="r" b="b"/>
            <a:pathLst>
              <a:path w="11259178" h="7450167">
                <a:moveTo>
                  <a:pt x="0" y="0"/>
                </a:moveTo>
                <a:lnTo>
                  <a:pt x="11259179" y="0"/>
                </a:lnTo>
                <a:lnTo>
                  <a:pt x="11259179" y="7450168"/>
                </a:lnTo>
                <a:lnTo>
                  <a:pt x="0" y="74501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8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00FA9D28-0AE4-CFED-9FB7-B691E4B943E8}"/>
              </a:ext>
            </a:extLst>
          </p:cNvPr>
          <p:cNvSpPr/>
          <p:nvPr/>
        </p:nvSpPr>
        <p:spPr>
          <a:xfrm rot="6707265">
            <a:off x="-5277142" y="-2182307"/>
            <a:ext cx="11259178" cy="7450167"/>
          </a:xfrm>
          <a:custGeom>
            <a:avLst/>
            <a:gdLst/>
            <a:ahLst/>
            <a:cxnLst/>
            <a:rect l="l" t="t" r="r" b="b"/>
            <a:pathLst>
              <a:path w="11259178" h="7450167">
                <a:moveTo>
                  <a:pt x="0" y="0"/>
                </a:moveTo>
                <a:lnTo>
                  <a:pt x="11259179" y="0"/>
                </a:lnTo>
                <a:lnTo>
                  <a:pt x="11259179" y="7450167"/>
                </a:lnTo>
                <a:lnTo>
                  <a:pt x="0" y="745016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8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grpSp>
        <p:nvGrpSpPr>
          <p:cNvPr id="14" name="Group 14">
            <a:extLst>
              <a:ext uri="{FF2B5EF4-FFF2-40B4-BE49-F238E27FC236}">
                <a16:creationId xmlns:a16="http://schemas.microsoft.com/office/drawing/2014/main" id="{4B7BA730-59B2-5E1D-3844-5467C4DC8F94}"/>
              </a:ext>
            </a:extLst>
          </p:cNvPr>
          <p:cNvGrpSpPr/>
          <p:nvPr/>
        </p:nvGrpSpPr>
        <p:grpSpPr>
          <a:xfrm>
            <a:off x="7606786" y="0"/>
            <a:ext cx="3141876" cy="6172200"/>
            <a:chOff x="0" y="0"/>
            <a:chExt cx="827490" cy="1625600"/>
          </a:xfrm>
        </p:grpSpPr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77398E1E-5294-5486-B283-0C957FC4D2E7}"/>
                </a:ext>
              </a:extLst>
            </p:cNvPr>
            <p:cNvSpPr/>
            <p:nvPr/>
          </p:nvSpPr>
          <p:spPr>
            <a:xfrm>
              <a:off x="0" y="0"/>
              <a:ext cx="827490" cy="1625600"/>
            </a:xfrm>
            <a:custGeom>
              <a:avLst/>
              <a:gdLst/>
              <a:ahLst/>
              <a:cxnLst/>
              <a:rect l="l" t="t" r="r" b="b"/>
              <a:pathLst>
                <a:path w="827490" h="1625600">
                  <a:moveTo>
                    <a:pt x="0" y="0"/>
                  </a:moveTo>
                  <a:lnTo>
                    <a:pt x="827490" y="0"/>
                  </a:lnTo>
                  <a:lnTo>
                    <a:pt x="827490" y="1625600"/>
                  </a:lnTo>
                  <a:lnTo>
                    <a:pt x="0" y="1625600"/>
                  </a:lnTo>
                  <a:close/>
                </a:path>
              </a:pathLst>
            </a:custGeom>
            <a:solidFill>
              <a:srgbClr val="F2F1EC">
                <a:alpha val="4000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>
              <a:extLst>
                <a:ext uri="{FF2B5EF4-FFF2-40B4-BE49-F238E27FC236}">
                  <a16:creationId xmlns:a16="http://schemas.microsoft.com/office/drawing/2014/main" id="{00004479-F80A-18CA-A502-E55416B5DA1C}"/>
                </a:ext>
              </a:extLst>
            </p:cNvPr>
            <p:cNvSpPr txBox="1"/>
            <p:nvPr/>
          </p:nvSpPr>
          <p:spPr>
            <a:xfrm>
              <a:off x="0" y="-57150"/>
              <a:ext cx="827490" cy="16827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00"/>
                </a:lnSpc>
              </a:pPr>
              <a:endParaRPr/>
            </a:p>
          </p:txBody>
        </p:sp>
      </p:grpSp>
      <p:sp>
        <p:nvSpPr>
          <p:cNvPr id="17" name="TextBox 17">
            <a:extLst>
              <a:ext uri="{FF2B5EF4-FFF2-40B4-BE49-F238E27FC236}">
                <a16:creationId xmlns:a16="http://schemas.microsoft.com/office/drawing/2014/main" id="{B715B4B7-37E0-F415-6006-0750D4243C89}"/>
              </a:ext>
            </a:extLst>
          </p:cNvPr>
          <p:cNvSpPr txBox="1"/>
          <p:nvPr/>
        </p:nvSpPr>
        <p:spPr>
          <a:xfrm>
            <a:off x="2610153" y="2170020"/>
            <a:ext cx="8362647" cy="5564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954"/>
              </a:lnSpc>
            </a:pPr>
            <a:r>
              <a:rPr lang="en-US" sz="8800" b="1" dirty="0">
                <a:solidFill>
                  <a:srgbClr val="646464"/>
                </a:solidFill>
                <a:latin typeface="Droid Serif Bold"/>
                <a:ea typeface="Droid Serif Bold"/>
                <a:cs typeface="Droid Serif Bold"/>
                <a:sym typeface="Droid Serif Bold"/>
              </a:rPr>
              <a:t>KEY</a:t>
            </a:r>
          </a:p>
          <a:p>
            <a:pPr algn="l">
              <a:lnSpc>
                <a:spcPts val="14954"/>
              </a:lnSpc>
            </a:pPr>
            <a:r>
              <a:rPr lang="en-US" sz="8800" b="1" dirty="0">
                <a:solidFill>
                  <a:srgbClr val="646464"/>
                </a:solidFill>
                <a:latin typeface="Droid Serif Bold"/>
                <a:ea typeface="Droid Serif Bold"/>
                <a:cs typeface="Droid Serif Bold"/>
                <a:sym typeface="Droid Serif Bold"/>
              </a:rPr>
              <a:t>BUSINESS</a:t>
            </a:r>
          </a:p>
          <a:p>
            <a:pPr algn="l">
              <a:lnSpc>
                <a:spcPts val="14954"/>
              </a:lnSpc>
            </a:pPr>
            <a:r>
              <a:rPr lang="en-US" sz="8800" b="1" dirty="0">
                <a:solidFill>
                  <a:srgbClr val="646464"/>
                </a:solidFill>
                <a:latin typeface="Droid Serif Bold"/>
                <a:ea typeface="Droid Serif Bold"/>
                <a:cs typeface="Droid Serif Bold"/>
                <a:sym typeface="Droid Serif Bold"/>
              </a:rPr>
              <a:t>INSIGHTS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9605A74-49FF-D536-6C8F-CE04998AFD65}"/>
              </a:ext>
            </a:extLst>
          </p:cNvPr>
          <p:cNvGrpSpPr/>
          <p:nvPr/>
        </p:nvGrpSpPr>
        <p:grpSpPr>
          <a:xfrm flipH="1">
            <a:off x="9406103" y="2148639"/>
            <a:ext cx="5982162" cy="5989723"/>
            <a:chOff x="9406103" y="2059342"/>
            <a:chExt cx="5982162" cy="5989723"/>
          </a:xfrm>
        </p:grpSpPr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2F94D581-72D4-799A-1F2F-B698086B0F31}"/>
                </a:ext>
              </a:extLst>
            </p:cNvPr>
            <p:cNvSpPr/>
            <p:nvPr/>
          </p:nvSpPr>
          <p:spPr>
            <a:xfrm flipH="1">
              <a:off x="9406103" y="2059342"/>
              <a:ext cx="5982162" cy="5989723"/>
            </a:xfrm>
            <a:custGeom>
              <a:avLst/>
              <a:gdLst>
                <a:gd name="connsiteX0" fmla="*/ 4891584 w 5982162"/>
                <a:gd name="connsiteY0" fmla="*/ 4143110 h 5989723"/>
                <a:gd name="connsiteX1" fmla="*/ 4422843 w 5982162"/>
                <a:gd name="connsiteY1" fmla="*/ 3999463 h 5989723"/>
                <a:gd name="connsiteX2" fmla="*/ 4082627 w 5982162"/>
                <a:gd name="connsiteY2" fmla="*/ 3666808 h 5989723"/>
                <a:gd name="connsiteX3" fmla="*/ 4551368 w 5982162"/>
                <a:gd name="connsiteY3" fmla="*/ 2290826 h 5989723"/>
                <a:gd name="connsiteX4" fmla="*/ 2283265 w 5982162"/>
                <a:gd name="connsiteY4" fmla="*/ 42 h 5989723"/>
                <a:gd name="connsiteX5" fmla="*/ 42 w 5982162"/>
                <a:gd name="connsiteY5" fmla="*/ 2268145 h 5989723"/>
                <a:gd name="connsiteX6" fmla="*/ 2268145 w 5982162"/>
                <a:gd name="connsiteY6" fmla="*/ 4551368 h 5989723"/>
                <a:gd name="connsiteX7" fmla="*/ 3659248 w 5982162"/>
                <a:gd name="connsiteY7" fmla="*/ 4082627 h 5989723"/>
                <a:gd name="connsiteX8" fmla="*/ 3991903 w 5982162"/>
                <a:gd name="connsiteY8" fmla="*/ 4415282 h 5989723"/>
                <a:gd name="connsiteX9" fmla="*/ 4135549 w 5982162"/>
                <a:gd name="connsiteY9" fmla="*/ 4891584 h 5989723"/>
                <a:gd name="connsiteX10" fmla="*/ 5080592 w 5982162"/>
                <a:gd name="connsiteY10" fmla="*/ 5836627 h 5989723"/>
                <a:gd name="connsiteX11" fmla="*/ 5829066 w 5982162"/>
                <a:gd name="connsiteY11" fmla="*/ 5836627 h 5989723"/>
                <a:gd name="connsiteX12" fmla="*/ 5829066 w 5982162"/>
                <a:gd name="connsiteY12" fmla="*/ 5088152 h 5989723"/>
                <a:gd name="connsiteX13" fmla="*/ 4891584 w 5982162"/>
                <a:gd name="connsiteY13" fmla="*/ 4143110 h 5989723"/>
                <a:gd name="connsiteX14" fmla="*/ 2283265 w 5982162"/>
                <a:gd name="connsiteY14" fmla="*/ 4097748 h 5989723"/>
                <a:gd name="connsiteX15" fmla="*/ 468783 w 5982162"/>
                <a:gd name="connsiteY15" fmla="*/ 2283265 h 5989723"/>
                <a:gd name="connsiteX16" fmla="*/ 2283265 w 5982162"/>
                <a:gd name="connsiteY16" fmla="*/ 468783 h 5989723"/>
                <a:gd name="connsiteX17" fmla="*/ 4097748 w 5982162"/>
                <a:gd name="connsiteY17" fmla="*/ 2283265 h 5989723"/>
                <a:gd name="connsiteX18" fmla="*/ 2283265 w 5982162"/>
                <a:gd name="connsiteY18" fmla="*/ 4097748 h 598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982162" h="5989723">
                  <a:moveTo>
                    <a:pt x="4891584" y="4143110"/>
                  </a:moveTo>
                  <a:cubicBezTo>
                    <a:pt x="4770618" y="4022144"/>
                    <a:pt x="4589170" y="3961661"/>
                    <a:pt x="4422843" y="3999463"/>
                  </a:cubicBezTo>
                  <a:lnTo>
                    <a:pt x="4082627" y="3666808"/>
                  </a:lnTo>
                  <a:cubicBezTo>
                    <a:pt x="4385041" y="3273670"/>
                    <a:pt x="4551368" y="2789808"/>
                    <a:pt x="4551368" y="2290826"/>
                  </a:cubicBezTo>
                  <a:cubicBezTo>
                    <a:pt x="4558929" y="1028248"/>
                    <a:pt x="3538282" y="7602"/>
                    <a:pt x="2283265" y="42"/>
                  </a:cubicBezTo>
                  <a:cubicBezTo>
                    <a:pt x="1028248" y="-7519"/>
                    <a:pt x="7602" y="1013128"/>
                    <a:pt x="42" y="2268145"/>
                  </a:cubicBezTo>
                  <a:cubicBezTo>
                    <a:pt x="-7519" y="3523162"/>
                    <a:pt x="1013128" y="4543808"/>
                    <a:pt x="2268145" y="4551368"/>
                  </a:cubicBezTo>
                  <a:cubicBezTo>
                    <a:pt x="2767127" y="4551368"/>
                    <a:pt x="3258550" y="4385041"/>
                    <a:pt x="3659248" y="4082627"/>
                  </a:cubicBezTo>
                  <a:lnTo>
                    <a:pt x="3991903" y="4415282"/>
                  </a:lnTo>
                  <a:cubicBezTo>
                    <a:pt x="3961661" y="4589170"/>
                    <a:pt x="4014584" y="4763058"/>
                    <a:pt x="4135549" y="4891584"/>
                  </a:cubicBezTo>
                  <a:lnTo>
                    <a:pt x="5080592" y="5836627"/>
                  </a:lnTo>
                  <a:cubicBezTo>
                    <a:pt x="5284721" y="6040756"/>
                    <a:pt x="5624937" y="6040756"/>
                    <a:pt x="5829066" y="5836627"/>
                  </a:cubicBezTo>
                  <a:cubicBezTo>
                    <a:pt x="6033195" y="5632498"/>
                    <a:pt x="6033195" y="5292282"/>
                    <a:pt x="5829066" y="5088152"/>
                  </a:cubicBezTo>
                  <a:lnTo>
                    <a:pt x="4891584" y="4143110"/>
                  </a:lnTo>
                  <a:close/>
                  <a:moveTo>
                    <a:pt x="2283265" y="4097748"/>
                  </a:moveTo>
                  <a:cubicBezTo>
                    <a:pt x="1277740" y="4097748"/>
                    <a:pt x="468783" y="3288791"/>
                    <a:pt x="468783" y="2283265"/>
                  </a:cubicBezTo>
                  <a:cubicBezTo>
                    <a:pt x="468783" y="1277740"/>
                    <a:pt x="1277740" y="468783"/>
                    <a:pt x="2283265" y="468783"/>
                  </a:cubicBezTo>
                  <a:cubicBezTo>
                    <a:pt x="3288791" y="468783"/>
                    <a:pt x="4097748" y="1277740"/>
                    <a:pt x="4097748" y="2283265"/>
                  </a:cubicBezTo>
                  <a:cubicBezTo>
                    <a:pt x="4097748" y="3281231"/>
                    <a:pt x="3281231" y="4097748"/>
                    <a:pt x="2283265" y="4097748"/>
                  </a:cubicBezTo>
                  <a:close/>
                </a:path>
              </a:pathLst>
            </a:custGeom>
            <a:solidFill>
              <a:srgbClr val="0C6A96"/>
            </a:solidFill>
            <a:ln w="755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615BED4C-23E3-CB9B-78B4-E3B47F50A8AF}"/>
                </a:ext>
              </a:extLst>
            </p:cNvPr>
            <p:cNvSpPr/>
            <p:nvPr/>
          </p:nvSpPr>
          <p:spPr>
            <a:xfrm flipH="1">
              <a:off x="11471967" y="3182978"/>
              <a:ext cx="3258507" cy="2391965"/>
            </a:xfrm>
            <a:custGeom>
              <a:avLst/>
              <a:gdLst>
                <a:gd name="connsiteX0" fmla="*/ 3250947 w 3258507"/>
                <a:gd name="connsiteY0" fmla="*/ 1046224 h 2391965"/>
                <a:gd name="connsiteX1" fmla="*/ 2820008 w 3258507"/>
                <a:gd name="connsiteY1" fmla="*/ 1046224 h 2391965"/>
                <a:gd name="connsiteX2" fmla="*/ 2721723 w 3258507"/>
                <a:gd name="connsiteY2" fmla="*/ 1106707 h 2391965"/>
                <a:gd name="connsiteX3" fmla="*/ 2434431 w 3258507"/>
                <a:gd name="connsiteY3" fmla="*/ 1416681 h 2391965"/>
                <a:gd name="connsiteX4" fmla="*/ 2192500 w 3258507"/>
                <a:gd name="connsiteY4" fmla="*/ 577483 h 2391965"/>
                <a:gd name="connsiteX5" fmla="*/ 2026172 w 3258507"/>
                <a:gd name="connsiteY5" fmla="*/ 486759 h 2391965"/>
                <a:gd name="connsiteX6" fmla="*/ 1935448 w 3258507"/>
                <a:gd name="connsiteY6" fmla="*/ 569923 h 2391965"/>
                <a:gd name="connsiteX7" fmla="*/ 1481827 w 3258507"/>
                <a:gd name="connsiteY7" fmla="*/ 1772017 h 2391965"/>
                <a:gd name="connsiteX8" fmla="*/ 1171853 w 3258507"/>
                <a:gd name="connsiteY8" fmla="*/ 108742 h 2391965"/>
                <a:gd name="connsiteX9" fmla="*/ 1020646 w 3258507"/>
                <a:gd name="connsiteY9" fmla="*/ 2897 h 2391965"/>
                <a:gd name="connsiteX10" fmla="*/ 914802 w 3258507"/>
                <a:gd name="connsiteY10" fmla="*/ 93621 h 2391965"/>
                <a:gd name="connsiteX11" fmla="*/ 589707 w 3258507"/>
                <a:gd name="connsiteY11" fmla="*/ 1046224 h 2391965"/>
                <a:gd name="connsiteX12" fmla="*/ 0 w 3258507"/>
                <a:gd name="connsiteY12" fmla="*/ 1046224 h 2391965"/>
                <a:gd name="connsiteX13" fmla="*/ 0 w 3258507"/>
                <a:gd name="connsiteY13" fmla="*/ 1348638 h 2391965"/>
                <a:gd name="connsiteX14" fmla="*/ 687991 w 3258507"/>
                <a:gd name="connsiteY14" fmla="*/ 1348638 h 2391965"/>
                <a:gd name="connsiteX15" fmla="*/ 816517 w 3258507"/>
                <a:gd name="connsiteY15" fmla="*/ 1235233 h 2391965"/>
                <a:gd name="connsiteX16" fmla="*/ 1005526 w 3258507"/>
                <a:gd name="connsiteY16" fmla="*/ 660647 h 2391965"/>
                <a:gd name="connsiteX17" fmla="*/ 1307939 w 3258507"/>
                <a:gd name="connsiteY17" fmla="*/ 2286121 h 2391965"/>
                <a:gd name="connsiteX18" fmla="*/ 1428905 w 3258507"/>
                <a:gd name="connsiteY18" fmla="*/ 2391965 h 2391965"/>
                <a:gd name="connsiteX19" fmla="*/ 1444025 w 3258507"/>
                <a:gd name="connsiteY19" fmla="*/ 2391965 h 2391965"/>
                <a:gd name="connsiteX20" fmla="*/ 1572551 w 3258507"/>
                <a:gd name="connsiteY20" fmla="*/ 2308802 h 2391965"/>
                <a:gd name="connsiteX21" fmla="*/ 2056413 w 3258507"/>
                <a:gd name="connsiteY21" fmla="*/ 1038664 h 2391965"/>
                <a:gd name="connsiteX22" fmla="*/ 2252982 w 3258507"/>
                <a:gd name="connsiteY22" fmla="*/ 1719095 h 2391965"/>
                <a:gd name="connsiteX23" fmla="*/ 2419310 w 3258507"/>
                <a:gd name="connsiteY23" fmla="*/ 1809819 h 2391965"/>
                <a:gd name="connsiteX24" fmla="*/ 2479792 w 3258507"/>
                <a:gd name="connsiteY24" fmla="*/ 1772017 h 2391965"/>
                <a:gd name="connsiteX25" fmla="*/ 2888051 w 3258507"/>
                <a:gd name="connsiteY25" fmla="*/ 1348638 h 2391965"/>
                <a:gd name="connsiteX26" fmla="*/ 3258508 w 3258507"/>
                <a:gd name="connsiteY26" fmla="*/ 1348638 h 2391965"/>
                <a:gd name="connsiteX27" fmla="*/ 3258508 w 3258507"/>
                <a:gd name="connsiteY27" fmla="*/ 1046224 h 2391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3258507" h="2391965">
                  <a:moveTo>
                    <a:pt x="3250947" y="1046224"/>
                  </a:moveTo>
                  <a:lnTo>
                    <a:pt x="2820008" y="1046224"/>
                  </a:lnTo>
                  <a:cubicBezTo>
                    <a:pt x="2782206" y="1053785"/>
                    <a:pt x="2744404" y="1076466"/>
                    <a:pt x="2721723" y="1106707"/>
                  </a:cubicBezTo>
                  <a:lnTo>
                    <a:pt x="2434431" y="1416681"/>
                  </a:lnTo>
                  <a:lnTo>
                    <a:pt x="2192500" y="577483"/>
                  </a:lnTo>
                  <a:cubicBezTo>
                    <a:pt x="2169819" y="509440"/>
                    <a:pt x="2094215" y="464078"/>
                    <a:pt x="2026172" y="486759"/>
                  </a:cubicBezTo>
                  <a:cubicBezTo>
                    <a:pt x="1988370" y="501880"/>
                    <a:pt x="1950568" y="524561"/>
                    <a:pt x="1935448" y="569923"/>
                  </a:cubicBezTo>
                  <a:lnTo>
                    <a:pt x="1481827" y="1772017"/>
                  </a:lnTo>
                  <a:lnTo>
                    <a:pt x="1171853" y="108742"/>
                  </a:lnTo>
                  <a:cubicBezTo>
                    <a:pt x="1156732" y="33139"/>
                    <a:pt x="1088689" y="-12224"/>
                    <a:pt x="1020646" y="2897"/>
                  </a:cubicBezTo>
                  <a:cubicBezTo>
                    <a:pt x="975284" y="10457"/>
                    <a:pt x="937482" y="48259"/>
                    <a:pt x="914802" y="93621"/>
                  </a:cubicBezTo>
                  <a:lnTo>
                    <a:pt x="589707" y="1046224"/>
                  </a:lnTo>
                  <a:lnTo>
                    <a:pt x="0" y="1046224"/>
                  </a:lnTo>
                  <a:lnTo>
                    <a:pt x="0" y="1348638"/>
                  </a:lnTo>
                  <a:lnTo>
                    <a:pt x="687991" y="1348638"/>
                  </a:lnTo>
                  <a:cubicBezTo>
                    <a:pt x="748474" y="1341078"/>
                    <a:pt x="801396" y="1295716"/>
                    <a:pt x="816517" y="1235233"/>
                  </a:cubicBezTo>
                  <a:lnTo>
                    <a:pt x="1005526" y="660647"/>
                  </a:lnTo>
                  <a:lnTo>
                    <a:pt x="1307939" y="2286121"/>
                  </a:lnTo>
                  <a:cubicBezTo>
                    <a:pt x="1315500" y="2346604"/>
                    <a:pt x="1368422" y="2391965"/>
                    <a:pt x="1428905" y="2391965"/>
                  </a:cubicBezTo>
                  <a:lnTo>
                    <a:pt x="1444025" y="2391965"/>
                  </a:lnTo>
                  <a:cubicBezTo>
                    <a:pt x="1496948" y="2391965"/>
                    <a:pt x="1549870" y="2361724"/>
                    <a:pt x="1572551" y="2308802"/>
                  </a:cubicBezTo>
                  <a:lnTo>
                    <a:pt x="2056413" y="1038664"/>
                  </a:lnTo>
                  <a:lnTo>
                    <a:pt x="2252982" y="1719095"/>
                  </a:lnTo>
                  <a:cubicBezTo>
                    <a:pt x="2275663" y="1787138"/>
                    <a:pt x="2343706" y="1832500"/>
                    <a:pt x="2419310" y="1809819"/>
                  </a:cubicBezTo>
                  <a:cubicBezTo>
                    <a:pt x="2441991" y="1802259"/>
                    <a:pt x="2464672" y="1787138"/>
                    <a:pt x="2479792" y="1772017"/>
                  </a:cubicBezTo>
                  <a:lnTo>
                    <a:pt x="2888051" y="1348638"/>
                  </a:lnTo>
                  <a:lnTo>
                    <a:pt x="3258508" y="1348638"/>
                  </a:lnTo>
                  <a:lnTo>
                    <a:pt x="3258508" y="1046224"/>
                  </a:lnTo>
                  <a:close/>
                </a:path>
              </a:pathLst>
            </a:custGeom>
            <a:solidFill>
              <a:srgbClr val="96BFB3"/>
            </a:solidFill>
            <a:ln w="755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B604830-1841-D6CD-6F99-A6ED519070F1}"/>
              </a:ext>
            </a:extLst>
          </p:cNvPr>
          <p:cNvSpPr txBox="1"/>
          <p:nvPr/>
        </p:nvSpPr>
        <p:spPr>
          <a:xfrm>
            <a:off x="17373600" y="9841468"/>
            <a:ext cx="5355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646464"/>
                </a:solidFill>
                <a:latin typeface="Droid Serif Bold"/>
                <a:ea typeface="Droid Serif Bold"/>
                <a:cs typeface="Droid Serif Bold"/>
                <a:sym typeface="Droid Serif Bold"/>
              </a:rPr>
              <a:t>5</a:t>
            </a:r>
            <a:endParaRPr lang="en-US" dirty="0"/>
          </a:p>
        </p:txBody>
      </p:sp>
      <p:sp>
        <p:nvSpPr>
          <p:cNvPr id="7" name="Freeform 34">
            <a:extLst>
              <a:ext uri="{FF2B5EF4-FFF2-40B4-BE49-F238E27FC236}">
                <a16:creationId xmlns:a16="http://schemas.microsoft.com/office/drawing/2014/main" id="{0FC2FA84-4032-43E9-7F81-D17511855139}"/>
              </a:ext>
            </a:extLst>
          </p:cNvPr>
          <p:cNvSpPr/>
          <p:nvPr/>
        </p:nvSpPr>
        <p:spPr>
          <a:xfrm flipH="1">
            <a:off x="17754255" y="8905272"/>
            <a:ext cx="1892808" cy="4114800"/>
          </a:xfrm>
          <a:custGeom>
            <a:avLst/>
            <a:gdLst/>
            <a:ahLst/>
            <a:cxnLst/>
            <a:rect l="l" t="t" r="r" b="b"/>
            <a:pathLst>
              <a:path w="1892808" h="4114800">
                <a:moveTo>
                  <a:pt x="1892808" y="0"/>
                </a:moveTo>
                <a:lnTo>
                  <a:pt x="0" y="0"/>
                </a:lnTo>
                <a:lnTo>
                  <a:pt x="0" y="4114800"/>
                </a:lnTo>
                <a:lnTo>
                  <a:pt x="1892808" y="4114800"/>
                </a:lnTo>
                <a:lnTo>
                  <a:pt x="1892808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70538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DDC9D5-4F45-B98F-931D-33F3C10EC2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EE1ED2A4-15EE-F39B-7299-3B4160C71F4A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2" name="Freeform 52">
            <a:extLst>
              <a:ext uri="{FF2B5EF4-FFF2-40B4-BE49-F238E27FC236}">
                <a16:creationId xmlns:a16="http://schemas.microsoft.com/office/drawing/2014/main" id="{537B6363-9674-045F-8A9A-C6B79BC0AD08}"/>
              </a:ext>
            </a:extLst>
          </p:cNvPr>
          <p:cNvSpPr/>
          <p:nvPr/>
        </p:nvSpPr>
        <p:spPr>
          <a:xfrm>
            <a:off x="-946404" y="9258300"/>
            <a:ext cx="1892808" cy="4114800"/>
          </a:xfrm>
          <a:custGeom>
            <a:avLst/>
            <a:gdLst/>
            <a:ahLst/>
            <a:cxnLst/>
            <a:rect l="l" t="t" r="r" b="b"/>
            <a:pathLst>
              <a:path w="1892808" h="4114800">
                <a:moveTo>
                  <a:pt x="0" y="0"/>
                </a:moveTo>
                <a:lnTo>
                  <a:pt x="1892808" y="0"/>
                </a:lnTo>
                <a:lnTo>
                  <a:pt x="189280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3" name="Freeform 53">
            <a:extLst>
              <a:ext uri="{FF2B5EF4-FFF2-40B4-BE49-F238E27FC236}">
                <a16:creationId xmlns:a16="http://schemas.microsoft.com/office/drawing/2014/main" id="{DCBCCFA4-BCCC-12FF-CB4B-75A4BAF6DECB}"/>
              </a:ext>
            </a:extLst>
          </p:cNvPr>
          <p:cNvSpPr/>
          <p:nvPr/>
        </p:nvSpPr>
        <p:spPr>
          <a:xfrm flipH="1" flipV="1">
            <a:off x="17754255" y="-2890520"/>
            <a:ext cx="1892808" cy="4114800"/>
          </a:xfrm>
          <a:custGeom>
            <a:avLst/>
            <a:gdLst/>
            <a:ahLst/>
            <a:cxnLst/>
            <a:rect l="l" t="t" r="r" b="b"/>
            <a:pathLst>
              <a:path w="1892808" h="4114800">
                <a:moveTo>
                  <a:pt x="1892808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1892808" y="0"/>
                </a:lnTo>
                <a:lnTo>
                  <a:pt x="1892808" y="411480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49B6F2-9BF7-9CBC-9633-18FC9F49C47D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27" t="3087" r="9646" b="5361"/>
          <a:stretch/>
        </p:blipFill>
        <p:spPr>
          <a:xfrm>
            <a:off x="2559600" y="1605600"/>
            <a:ext cx="13168800" cy="8413199"/>
          </a:xfrm>
          <a:prstGeom prst="rect">
            <a:avLst/>
          </a:prstGeom>
          <a:ln>
            <a:solidFill>
              <a:srgbClr val="646464"/>
            </a:solidFill>
          </a:ln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49A4DF4B-E023-9D52-E18F-9C6FAB9D3DAF}"/>
              </a:ext>
            </a:extLst>
          </p:cNvPr>
          <p:cNvGrpSpPr/>
          <p:nvPr/>
        </p:nvGrpSpPr>
        <p:grpSpPr>
          <a:xfrm>
            <a:off x="1752600" y="38100"/>
            <a:ext cx="14829407" cy="2687852"/>
            <a:chOff x="1721563" y="1181100"/>
            <a:chExt cx="14829407" cy="2687852"/>
          </a:xfrm>
        </p:grpSpPr>
        <p:sp>
          <p:nvSpPr>
            <p:cNvPr id="4" name="AutoShape 24">
              <a:extLst>
                <a:ext uri="{FF2B5EF4-FFF2-40B4-BE49-F238E27FC236}">
                  <a16:creationId xmlns:a16="http://schemas.microsoft.com/office/drawing/2014/main" id="{398AAFB7-3E43-37A2-F7B8-BB219C00F53A}"/>
                </a:ext>
              </a:extLst>
            </p:cNvPr>
            <p:cNvSpPr/>
            <p:nvPr/>
          </p:nvSpPr>
          <p:spPr>
            <a:xfrm>
              <a:off x="15686970" y="1860725"/>
              <a:ext cx="864000" cy="0"/>
            </a:xfrm>
            <a:prstGeom prst="line">
              <a:avLst/>
            </a:prstGeom>
            <a:ln w="19050" cap="flat">
              <a:solidFill>
                <a:srgbClr val="183146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29">
              <a:extLst>
                <a:ext uri="{FF2B5EF4-FFF2-40B4-BE49-F238E27FC236}">
                  <a16:creationId xmlns:a16="http://schemas.microsoft.com/office/drawing/2014/main" id="{B3579263-69EC-2F4F-24A1-B81D450CF32C}"/>
                </a:ext>
              </a:extLst>
            </p:cNvPr>
            <p:cNvSpPr txBox="1"/>
            <p:nvPr/>
          </p:nvSpPr>
          <p:spPr>
            <a:xfrm>
              <a:off x="2686963" y="1181100"/>
              <a:ext cx="12852000" cy="268785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10851"/>
                </a:lnSpc>
              </a:pPr>
              <a:r>
                <a:rPr lang="en-US" sz="7750" b="1" dirty="0">
                  <a:solidFill>
                    <a:srgbClr val="183046"/>
                  </a:solidFill>
                  <a:latin typeface="Droid Serif Bold"/>
                  <a:ea typeface="Droid Serif Bold"/>
                  <a:cs typeface="Droid Serif Bold"/>
                  <a:sym typeface="Droid Serif Italics"/>
                </a:rPr>
                <a:t>Customer &amp; Sales</a:t>
              </a:r>
              <a:r>
                <a:rPr lang="en-US" sz="7750" dirty="0">
                  <a:solidFill>
                    <a:srgbClr val="183146"/>
                  </a:solidFill>
                  <a:latin typeface="Droid Serif"/>
                  <a:ea typeface="Droid Serif"/>
                  <a:cs typeface="Droid Serif"/>
                  <a:sym typeface="Droid Serif"/>
                </a:rPr>
                <a:t> </a:t>
              </a:r>
              <a:r>
                <a:rPr lang="en-US" sz="7750" i="1" dirty="0">
                  <a:solidFill>
                    <a:srgbClr val="95BFB2"/>
                  </a:solidFill>
                  <a:latin typeface="Droid Serif Italics"/>
                  <a:ea typeface="Droid Serif Italics"/>
                  <a:cs typeface="Droid Serif Italics"/>
                  <a:sym typeface="Droid Serif Bold"/>
                </a:rPr>
                <a:t>Analysis</a:t>
              </a:r>
            </a:p>
          </p:txBody>
        </p:sp>
        <p:sp>
          <p:nvSpPr>
            <p:cNvPr id="7" name="AutoShape 24">
              <a:extLst>
                <a:ext uri="{FF2B5EF4-FFF2-40B4-BE49-F238E27FC236}">
                  <a16:creationId xmlns:a16="http://schemas.microsoft.com/office/drawing/2014/main" id="{79E0A8A3-A077-2AEC-4D58-BC6E7C70C943}"/>
                </a:ext>
              </a:extLst>
            </p:cNvPr>
            <p:cNvSpPr/>
            <p:nvPr/>
          </p:nvSpPr>
          <p:spPr>
            <a:xfrm>
              <a:off x="1721563" y="1860725"/>
              <a:ext cx="867600" cy="0"/>
            </a:xfrm>
            <a:prstGeom prst="line">
              <a:avLst/>
            </a:prstGeom>
            <a:ln w="19050" cap="flat">
              <a:solidFill>
                <a:srgbClr val="183146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9FA016DE-C353-C577-A23C-6A756B14EB34}"/>
              </a:ext>
            </a:extLst>
          </p:cNvPr>
          <p:cNvSpPr txBox="1"/>
          <p:nvPr/>
        </p:nvSpPr>
        <p:spPr>
          <a:xfrm>
            <a:off x="17373600" y="9841468"/>
            <a:ext cx="5355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646464"/>
                </a:solidFill>
                <a:latin typeface="Droid Serif Bold"/>
                <a:ea typeface="Droid Serif Bold"/>
                <a:cs typeface="Droid Serif Bold"/>
                <a:sym typeface="Droid Serif Bold"/>
              </a:rPr>
              <a:t>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30651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2AF115-54FD-B486-9EA3-B6CA4FA41C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F3F1BF5B-59E3-300D-C717-2D885C2095A4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2" name="Freeform 52">
            <a:extLst>
              <a:ext uri="{FF2B5EF4-FFF2-40B4-BE49-F238E27FC236}">
                <a16:creationId xmlns:a16="http://schemas.microsoft.com/office/drawing/2014/main" id="{FC2A4B3A-01D0-7E0F-C02D-21FE6598FE63}"/>
              </a:ext>
            </a:extLst>
          </p:cNvPr>
          <p:cNvSpPr/>
          <p:nvPr/>
        </p:nvSpPr>
        <p:spPr>
          <a:xfrm>
            <a:off x="-946404" y="9258300"/>
            <a:ext cx="1892808" cy="4114800"/>
          </a:xfrm>
          <a:custGeom>
            <a:avLst/>
            <a:gdLst/>
            <a:ahLst/>
            <a:cxnLst/>
            <a:rect l="l" t="t" r="r" b="b"/>
            <a:pathLst>
              <a:path w="1892808" h="4114800">
                <a:moveTo>
                  <a:pt x="0" y="0"/>
                </a:moveTo>
                <a:lnTo>
                  <a:pt x="1892808" y="0"/>
                </a:lnTo>
                <a:lnTo>
                  <a:pt x="189280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3" name="Freeform 53">
            <a:extLst>
              <a:ext uri="{FF2B5EF4-FFF2-40B4-BE49-F238E27FC236}">
                <a16:creationId xmlns:a16="http://schemas.microsoft.com/office/drawing/2014/main" id="{F14E6EEF-F66E-E740-72F9-DF607763A79C}"/>
              </a:ext>
            </a:extLst>
          </p:cNvPr>
          <p:cNvSpPr/>
          <p:nvPr/>
        </p:nvSpPr>
        <p:spPr>
          <a:xfrm flipH="1" flipV="1">
            <a:off x="17754255" y="-2890520"/>
            <a:ext cx="1892808" cy="4114800"/>
          </a:xfrm>
          <a:custGeom>
            <a:avLst/>
            <a:gdLst/>
            <a:ahLst/>
            <a:cxnLst/>
            <a:rect l="l" t="t" r="r" b="b"/>
            <a:pathLst>
              <a:path w="1892808" h="4114800">
                <a:moveTo>
                  <a:pt x="1892808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1892808" y="0"/>
                </a:lnTo>
                <a:lnTo>
                  <a:pt x="1892808" y="411480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36D3400-D92A-6ABF-3365-86A1AFEAE230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74" t="3106" r="10170" b="5343"/>
          <a:stretch/>
        </p:blipFill>
        <p:spPr>
          <a:xfrm>
            <a:off x="2559600" y="1605600"/>
            <a:ext cx="13168800" cy="8413200"/>
          </a:xfrm>
          <a:prstGeom prst="rect">
            <a:avLst/>
          </a:prstGeom>
          <a:ln>
            <a:solidFill>
              <a:srgbClr val="646464"/>
            </a:solidFill>
          </a:ln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4B290037-BDA0-C40E-D14B-732EE8A7DBF9}"/>
              </a:ext>
            </a:extLst>
          </p:cNvPr>
          <p:cNvGrpSpPr/>
          <p:nvPr/>
        </p:nvGrpSpPr>
        <p:grpSpPr>
          <a:xfrm>
            <a:off x="270000" y="38100"/>
            <a:ext cx="17748000" cy="1290033"/>
            <a:chOff x="238963" y="1181100"/>
            <a:chExt cx="17748000" cy="1290033"/>
          </a:xfrm>
        </p:grpSpPr>
        <p:sp>
          <p:nvSpPr>
            <p:cNvPr id="4" name="AutoShape 24">
              <a:extLst>
                <a:ext uri="{FF2B5EF4-FFF2-40B4-BE49-F238E27FC236}">
                  <a16:creationId xmlns:a16="http://schemas.microsoft.com/office/drawing/2014/main" id="{ED2785F0-44AA-C06B-B9DA-1E070800B1FB}"/>
                </a:ext>
              </a:extLst>
            </p:cNvPr>
            <p:cNvSpPr/>
            <p:nvPr/>
          </p:nvSpPr>
          <p:spPr>
            <a:xfrm>
              <a:off x="14980363" y="1860725"/>
              <a:ext cx="864000" cy="0"/>
            </a:xfrm>
            <a:prstGeom prst="line">
              <a:avLst/>
            </a:prstGeom>
            <a:ln w="19050" cap="flat">
              <a:solidFill>
                <a:srgbClr val="183146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29">
              <a:extLst>
                <a:ext uri="{FF2B5EF4-FFF2-40B4-BE49-F238E27FC236}">
                  <a16:creationId xmlns:a16="http://schemas.microsoft.com/office/drawing/2014/main" id="{231067C7-EDE2-B963-9A92-54333DFD8B91}"/>
                </a:ext>
              </a:extLst>
            </p:cNvPr>
            <p:cNvSpPr txBox="1"/>
            <p:nvPr/>
          </p:nvSpPr>
          <p:spPr>
            <a:xfrm>
              <a:off x="238963" y="1181100"/>
              <a:ext cx="17748000" cy="129003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10851"/>
                </a:lnSpc>
              </a:pPr>
              <a:r>
                <a:rPr lang="en-US" sz="7750" b="1" dirty="0">
                  <a:solidFill>
                    <a:srgbClr val="183046"/>
                  </a:solidFill>
                  <a:latin typeface="Droid Serif Bold"/>
                  <a:ea typeface="Droid Serif Bold"/>
                  <a:cs typeface="Droid Serif Bold"/>
                  <a:sym typeface="Droid Serif Italics"/>
                </a:rPr>
                <a:t>Marketing </a:t>
              </a:r>
              <a:r>
                <a:rPr lang="en-US" sz="7750" i="1" dirty="0">
                  <a:solidFill>
                    <a:srgbClr val="95BFB2"/>
                  </a:solidFill>
                  <a:latin typeface="Droid Serif Italics"/>
                  <a:ea typeface="Droid Serif Italics"/>
                  <a:cs typeface="Droid Serif Italics"/>
                  <a:sym typeface="Droid Serif Bold"/>
                </a:rPr>
                <a:t>Performance</a:t>
              </a:r>
            </a:p>
          </p:txBody>
        </p:sp>
        <p:sp>
          <p:nvSpPr>
            <p:cNvPr id="6" name="AutoShape 24">
              <a:extLst>
                <a:ext uri="{FF2B5EF4-FFF2-40B4-BE49-F238E27FC236}">
                  <a16:creationId xmlns:a16="http://schemas.microsoft.com/office/drawing/2014/main" id="{03B8B951-D49F-41DB-0179-BC4CB54858D8}"/>
                </a:ext>
              </a:extLst>
            </p:cNvPr>
            <p:cNvSpPr/>
            <p:nvPr/>
          </p:nvSpPr>
          <p:spPr>
            <a:xfrm>
              <a:off x="2454163" y="1860725"/>
              <a:ext cx="867600" cy="0"/>
            </a:xfrm>
            <a:prstGeom prst="line">
              <a:avLst/>
            </a:prstGeom>
            <a:ln w="19050" cap="flat">
              <a:solidFill>
                <a:srgbClr val="183146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8167BC57-29B5-25BF-AB9F-672DE3B6CB48}"/>
              </a:ext>
            </a:extLst>
          </p:cNvPr>
          <p:cNvSpPr txBox="1"/>
          <p:nvPr/>
        </p:nvSpPr>
        <p:spPr>
          <a:xfrm>
            <a:off x="17373600" y="9841468"/>
            <a:ext cx="5355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646464"/>
                </a:solidFill>
                <a:latin typeface="Droid Serif Bold"/>
                <a:ea typeface="Droid Serif Bold"/>
                <a:cs typeface="Droid Serif Bold"/>
                <a:sym typeface="Droid Serif Bold"/>
              </a:rPr>
              <a:t>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25921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07E9D8-9974-1415-DD89-E69DEEAEDC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FA820351-0D05-285A-B2FD-4CCE096A0389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DCB6D450-A47C-CFF7-CD88-982863FA7E38}"/>
              </a:ext>
            </a:extLst>
          </p:cNvPr>
          <p:cNvGrpSpPr/>
          <p:nvPr/>
        </p:nvGrpSpPr>
        <p:grpSpPr>
          <a:xfrm>
            <a:off x="9736482" y="2607860"/>
            <a:ext cx="7522818" cy="3226503"/>
            <a:chOff x="0" y="0"/>
            <a:chExt cx="1981318" cy="849779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EDBF1BD0-F725-FA41-5A2D-F5A84B1ADAA4}"/>
                </a:ext>
              </a:extLst>
            </p:cNvPr>
            <p:cNvSpPr/>
            <p:nvPr/>
          </p:nvSpPr>
          <p:spPr>
            <a:xfrm>
              <a:off x="0" y="0"/>
              <a:ext cx="1981318" cy="849779"/>
            </a:xfrm>
            <a:custGeom>
              <a:avLst/>
              <a:gdLst/>
              <a:ahLst/>
              <a:cxnLst/>
              <a:rect l="l" t="t" r="r" b="b"/>
              <a:pathLst>
                <a:path w="1981318" h="849779">
                  <a:moveTo>
                    <a:pt x="10291" y="0"/>
                  </a:moveTo>
                  <a:lnTo>
                    <a:pt x="1971027" y="0"/>
                  </a:lnTo>
                  <a:cubicBezTo>
                    <a:pt x="1973756" y="0"/>
                    <a:pt x="1976374" y="1084"/>
                    <a:pt x="1978304" y="3014"/>
                  </a:cubicBezTo>
                  <a:cubicBezTo>
                    <a:pt x="1980234" y="4944"/>
                    <a:pt x="1981318" y="7562"/>
                    <a:pt x="1981318" y="10291"/>
                  </a:cubicBezTo>
                  <a:lnTo>
                    <a:pt x="1981318" y="839487"/>
                  </a:lnTo>
                  <a:cubicBezTo>
                    <a:pt x="1981318" y="842217"/>
                    <a:pt x="1980234" y="844834"/>
                    <a:pt x="1978304" y="846764"/>
                  </a:cubicBezTo>
                  <a:cubicBezTo>
                    <a:pt x="1976374" y="848694"/>
                    <a:pt x="1973756" y="849779"/>
                    <a:pt x="1971027" y="849779"/>
                  </a:cubicBezTo>
                  <a:lnTo>
                    <a:pt x="10291" y="849779"/>
                  </a:lnTo>
                  <a:cubicBezTo>
                    <a:pt x="4608" y="849779"/>
                    <a:pt x="0" y="845171"/>
                    <a:pt x="0" y="839487"/>
                  </a:cubicBezTo>
                  <a:lnTo>
                    <a:pt x="0" y="10291"/>
                  </a:lnTo>
                  <a:cubicBezTo>
                    <a:pt x="0" y="7562"/>
                    <a:pt x="1084" y="4944"/>
                    <a:pt x="3014" y="3014"/>
                  </a:cubicBezTo>
                  <a:cubicBezTo>
                    <a:pt x="4944" y="1084"/>
                    <a:pt x="7562" y="0"/>
                    <a:pt x="10291" y="0"/>
                  </a:cubicBezTo>
                  <a:close/>
                </a:path>
              </a:pathLst>
            </a:custGeom>
            <a:solidFill>
              <a:srgbClr val="F2F1EC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E938F6D9-5659-9FA2-EBB2-7FA48355690F}"/>
                </a:ext>
              </a:extLst>
            </p:cNvPr>
            <p:cNvSpPr txBox="1"/>
            <p:nvPr/>
          </p:nvSpPr>
          <p:spPr>
            <a:xfrm>
              <a:off x="0" y="-38100"/>
              <a:ext cx="1981318" cy="88787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08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Freeform 10">
            <a:extLst>
              <a:ext uri="{FF2B5EF4-FFF2-40B4-BE49-F238E27FC236}">
                <a16:creationId xmlns:a16="http://schemas.microsoft.com/office/drawing/2014/main" id="{56702771-C180-D69A-9F6B-34C6903F2C1E}"/>
              </a:ext>
            </a:extLst>
          </p:cNvPr>
          <p:cNvSpPr/>
          <p:nvPr/>
        </p:nvSpPr>
        <p:spPr>
          <a:xfrm>
            <a:off x="9736482" y="7244797"/>
            <a:ext cx="7522818" cy="3371735"/>
          </a:xfrm>
          <a:custGeom>
            <a:avLst/>
            <a:gdLst/>
            <a:ahLst/>
            <a:cxnLst/>
            <a:rect l="l" t="t" r="r" b="b"/>
            <a:pathLst>
              <a:path w="7522818" h="3371735">
                <a:moveTo>
                  <a:pt x="0" y="0"/>
                </a:moveTo>
                <a:lnTo>
                  <a:pt x="7522818" y="0"/>
                </a:lnTo>
                <a:lnTo>
                  <a:pt x="7522818" y="3371735"/>
                </a:lnTo>
                <a:lnTo>
                  <a:pt x="0" y="33717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8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76539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1" name="Group 11">
            <a:extLst>
              <a:ext uri="{FF2B5EF4-FFF2-40B4-BE49-F238E27FC236}">
                <a16:creationId xmlns:a16="http://schemas.microsoft.com/office/drawing/2014/main" id="{23C7FC25-F293-E14C-337A-441FB0EB3E32}"/>
              </a:ext>
            </a:extLst>
          </p:cNvPr>
          <p:cNvGrpSpPr/>
          <p:nvPr/>
        </p:nvGrpSpPr>
        <p:grpSpPr>
          <a:xfrm>
            <a:off x="9736482" y="6031797"/>
            <a:ext cx="7522818" cy="3226503"/>
            <a:chOff x="0" y="0"/>
            <a:chExt cx="1981318" cy="849779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4DD43D17-FCD2-DFB7-7904-3B4C369506D8}"/>
                </a:ext>
              </a:extLst>
            </p:cNvPr>
            <p:cNvSpPr/>
            <p:nvPr/>
          </p:nvSpPr>
          <p:spPr>
            <a:xfrm>
              <a:off x="0" y="0"/>
              <a:ext cx="1981318" cy="849779"/>
            </a:xfrm>
            <a:custGeom>
              <a:avLst/>
              <a:gdLst/>
              <a:ahLst/>
              <a:cxnLst/>
              <a:rect l="l" t="t" r="r" b="b"/>
              <a:pathLst>
                <a:path w="1981318" h="849779">
                  <a:moveTo>
                    <a:pt x="10291" y="0"/>
                  </a:moveTo>
                  <a:lnTo>
                    <a:pt x="1971027" y="0"/>
                  </a:lnTo>
                  <a:cubicBezTo>
                    <a:pt x="1973756" y="0"/>
                    <a:pt x="1976374" y="1084"/>
                    <a:pt x="1978304" y="3014"/>
                  </a:cubicBezTo>
                  <a:cubicBezTo>
                    <a:pt x="1980234" y="4944"/>
                    <a:pt x="1981318" y="7562"/>
                    <a:pt x="1981318" y="10291"/>
                  </a:cubicBezTo>
                  <a:lnTo>
                    <a:pt x="1981318" y="839487"/>
                  </a:lnTo>
                  <a:cubicBezTo>
                    <a:pt x="1981318" y="842217"/>
                    <a:pt x="1980234" y="844834"/>
                    <a:pt x="1978304" y="846764"/>
                  </a:cubicBezTo>
                  <a:cubicBezTo>
                    <a:pt x="1976374" y="848694"/>
                    <a:pt x="1973756" y="849779"/>
                    <a:pt x="1971027" y="849779"/>
                  </a:cubicBezTo>
                  <a:lnTo>
                    <a:pt x="10291" y="849779"/>
                  </a:lnTo>
                  <a:cubicBezTo>
                    <a:pt x="4608" y="849779"/>
                    <a:pt x="0" y="845171"/>
                    <a:pt x="0" y="839487"/>
                  </a:cubicBezTo>
                  <a:lnTo>
                    <a:pt x="0" y="10291"/>
                  </a:lnTo>
                  <a:cubicBezTo>
                    <a:pt x="0" y="7562"/>
                    <a:pt x="1084" y="4944"/>
                    <a:pt x="3014" y="3014"/>
                  </a:cubicBezTo>
                  <a:cubicBezTo>
                    <a:pt x="4944" y="1084"/>
                    <a:pt x="7562" y="0"/>
                    <a:pt x="10291" y="0"/>
                  </a:cubicBezTo>
                  <a:close/>
                </a:path>
              </a:pathLst>
            </a:custGeom>
            <a:solidFill>
              <a:srgbClr val="F2F1EC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0578F5B1-479F-77C1-1E58-C36D0E8A0E9E}"/>
                </a:ext>
              </a:extLst>
            </p:cNvPr>
            <p:cNvSpPr txBox="1"/>
            <p:nvPr/>
          </p:nvSpPr>
          <p:spPr>
            <a:xfrm>
              <a:off x="0" y="-38100"/>
              <a:ext cx="1981318" cy="88787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08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6" name="Freeform 36">
            <a:extLst>
              <a:ext uri="{FF2B5EF4-FFF2-40B4-BE49-F238E27FC236}">
                <a16:creationId xmlns:a16="http://schemas.microsoft.com/office/drawing/2014/main" id="{4CC4641D-ECB9-926A-BED7-266F3CAACE40}"/>
              </a:ext>
            </a:extLst>
          </p:cNvPr>
          <p:cNvSpPr/>
          <p:nvPr/>
        </p:nvSpPr>
        <p:spPr>
          <a:xfrm>
            <a:off x="10439400" y="3583183"/>
            <a:ext cx="1641199" cy="1255517"/>
          </a:xfrm>
          <a:custGeom>
            <a:avLst/>
            <a:gdLst/>
            <a:ahLst/>
            <a:cxnLst/>
            <a:rect l="l" t="t" r="r" b="b"/>
            <a:pathLst>
              <a:path w="1641199" h="1255517">
                <a:moveTo>
                  <a:pt x="0" y="0"/>
                </a:moveTo>
                <a:lnTo>
                  <a:pt x="1641198" y="0"/>
                </a:lnTo>
                <a:lnTo>
                  <a:pt x="1641198" y="1255517"/>
                </a:lnTo>
                <a:lnTo>
                  <a:pt x="0" y="125551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7" name="Freeform 37" descr="Bullseye with solid fill">
            <a:extLst>
              <a:ext uri="{FF2B5EF4-FFF2-40B4-BE49-F238E27FC236}">
                <a16:creationId xmlns:a16="http://schemas.microsoft.com/office/drawing/2014/main" id="{99CD7A65-5143-C830-37F1-9FE94BF631C5}"/>
              </a:ext>
            </a:extLst>
          </p:cNvPr>
          <p:cNvSpPr>
            <a:spLocks noChangeAspect="1"/>
          </p:cNvSpPr>
          <p:nvPr/>
        </p:nvSpPr>
        <p:spPr>
          <a:xfrm>
            <a:off x="10439400" y="6678224"/>
            <a:ext cx="1614428" cy="1544638"/>
          </a:xfrm>
          <a:custGeom>
            <a:avLst/>
            <a:gdLst/>
            <a:ahLst/>
            <a:cxnLst/>
            <a:rect l="l" t="t" r="r" b="b"/>
            <a:pathLst>
              <a:path w="1596145" h="1484415">
                <a:moveTo>
                  <a:pt x="0" y="0"/>
                </a:moveTo>
                <a:lnTo>
                  <a:pt x="1596145" y="0"/>
                </a:lnTo>
                <a:lnTo>
                  <a:pt x="1596145" y="1484415"/>
                </a:lnTo>
                <a:lnTo>
                  <a:pt x="0" y="148441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6" name="TextBox 46">
            <a:extLst>
              <a:ext uri="{FF2B5EF4-FFF2-40B4-BE49-F238E27FC236}">
                <a16:creationId xmlns:a16="http://schemas.microsoft.com/office/drawing/2014/main" id="{F8842268-2D4C-0AA0-E82F-78BA142B22F1}"/>
              </a:ext>
            </a:extLst>
          </p:cNvPr>
          <p:cNvSpPr txBox="1"/>
          <p:nvPr/>
        </p:nvSpPr>
        <p:spPr>
          <a:xfrm>
            <a:off x="12725400" y="4235765"/>
            <a:ext cx="3831004" cy="8222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240"/>
              </a:lnSpc>
            </a:pPr>
            <a:r>
              <a:rPr lang="en-US" sz="1600" dirty="0">
                <a:solidFill>
                  <a:srgbClr val="646464"/>
                </a:solidFill>
                <a:latin typeface="Helios"/>
                <a:ea typeface="Helios"/>
                <a:cs typeface="Helios"/>
                <a:sym typeface="Helios"/>
              </a:rPr>
              <a:t>Leverage performance insights to adjust pricing strategies &amp; ensure optimal stock levels for top-selling products.​</a:t>
            </a:r>
          </a:p>
        </p:txBody>
      </p:sp>
      <p:sp>
        <p:nvSpPr>
          <p:cNvPr id="47" name="TextBox 47">
            <a:extLst>
              <a:ext uri="{FF2B5EF4-FFF2-40B4-BE49-F238E27FC236}">
                <a16:creationId xmlns:a16="http://schemas.microsoft.com/office/drawing/2014/main" id="{9E5A2CEF-FF6B-69D0-7057-A4C1DE0596B1}"/>
              </a:ext>
            </a:extLst>
          </p:cNvPr>
          <p:cNvSpPr txBox="1"/>
          <p:nvPr/>
        </p:nvSpPr>
        <p:spPr>
          <a:xfrm>
            <a:off x="12725400" y="7456159"/>
            <a:ext cx="4076700" cy="8222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240"/>
              </a:lnSpc>
            </a:pPr>
            <a:r>
              <a:rPr lang="en-US" sz="1600" dirty="0">
                <a:solidFill>
                  <a:srgbClr val="646464"/>
                </a:solidFill>
                <a:latin typeface="Helios"/>
                <a:ea typeface="Helios"/>
                <a:cs typeface="Helios"/>
                <a:sym typeface="Helios"/>
              </a:rPr>
              <a:t>Focus on high-value categories and leverage data-driven discounts to significantly increase conversions and sales.​</a:t>
            </a:r>
          </a:p>
        </p:txBody>
      </p:sp>
      <p:sp>
        <p:nvSpPr>
          <p:cNvPr id="48" name="TextBox 48">
            <a:extLst>
              <a:ext uri="{FF2B5EF4-FFF2-40B4-BE49-F238E27FC236}">
                <a16:creationId xmlns:a16="http://schemas.microsoft.com/office/drawing/2014/main" id="{180552BD-3A29-FFDB-2E32-D9289E4610A2}"/>
              </a:ext>
            </a:extLst>
          </p:cNvPr>
          <p:cNvSpPr txBox="1"/>
          <p:nvPr/>
        </p:nvSpPr>
        <p:spPr>
          <a:xfrm>
            <a:off x="12725400" y="3323173"/>
            <a:ext cx="3247059" cy="7643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80"/>
              </a:lnSpc>
            </a:pPr>
            <a:r>
              <a:rPr lang="en-US" sz="2200" b="1" dirty="0">
                <a:solidFill>
                  <a:srgbClr val="183146"/>
                </a:solidFill>
                <a:latin typeface="Droid Serif Bold"/>
                <a:ea typeface="Droid Serif Bold"/>
                <a:cs typeface="Droid Serif Bold"/>
                <a:sym typeface="Droid Serif Bold"/>
              </a:rPr>
              <a:t>Optimise Pricing &amp; Inventory</a:t>
            </a:r>
          </a:p>
        </p:txBody>
      </p:sp>
      <p:sp>
        <p:nvSpPr>
          <p:cNvPr id="49" name="TextBox 49">
            <a:extLst>
              <a:ext uri="{FF2B5EF4-FFF2-40B4-BE49-F238E27FC236}">
                <a16:creationId xmlns:a16="http://schemas.microsoft.com/office/drawing/2014/main" id="{C51BC023-C9FA-973F-102A-C5DFE614835F}"/>
              </a:ext>
            </a:extLst>
          </p:cNvPr>
          <p:cNvSpPr txBox="1"/>
          <p:nvPr/>
        </p:nvSpPr>
        <p:spPr>
          <a:xfrm>
            <a:off x="12725400" y="6543567"/>
            <a:ext cx="3247059" cy="7643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80"/>
              </a:lnSpc>
            </a:pPr>
            <a:r>
              <a:rPr lang="en-US" sz="2200" b="1" dirty="0" err="1">
                <a:solidFill>
                  <a:srgbClr val="183146"/>
                </a:solidFill>
                <a:latin typeface="Droid Serif Bold"/>
                <a:ea typeface="Droid Serif Bold"/>
                <a:cs typeface="Droid Serif Bold"/>
                <a:sym typeface="Droid Serif Bold"/>
              </a:rPr>
              <a:t>Maximise</a:t>
            </a:r>
            <a:r>
              <a:rPr lang="en-US" sz="2200" b="1" dirty="0">
                <a:solidFill>
                  <a:srgbClr val="183146"/>
                </a:solidFill>
                <a:latin typeface="Droid Serif Bold"/>
                <a:ea typeface="Droid Serif Bold"/>
                <a:cs typeface="Droid Serif Bold"/>
                <a:sym typeface="Droid Serif Bold"/>
              </a:rPr>
              <a:t> Campaign Effectiveness</a:t>
            </a:r>
          </a:p>
        </p:txBody>
      </p:sp>
      <p:sp>
        <p:nvSpPr>
          <p:cNvPr id="52" name="Freeform 52">
            <a:extLst>
              <a:ext uri="{FF2B5EF4-FFF2-40B4-BE49-F238E27FC236}">
                <a16:creationId xmlns:a16="http://schemas.microsoft.com/office/drawing/2014/main" id="{D1096267-67BD-1747-DFBF-1A6E203EEB11}"/>
              </a:ext>
            </a:extLst>
          </p:cNvPr>
          <p:cNvSpPr/>
          <p:nvPr/>
        </p:nvSpPr>
        <p:spPr>
          <a:xfrm>
            <a:off x="-946404" y="9258300"/>
            <a:ext cx="1892808" cy="4114800"/>
          </a:xfrm>
          <a:custGeom>
            <a:avLst/>
            <a:gdLst/>
            <a:ahLst/>
            <a:cxnLst/>
            <a:rect l="l" t="t" r="r" b="b"/>
            <a:pathLst>
              <a:path w="1892808" h="4114800">
                <a:moveTo>
                  <a:pt x="0" y="0"/>
                </a:moveTo>
                <a:lnTo>
                  <a:pt x="1892808" y="0"/>
                </a:lnTo>
                <a:lnTo>
                  <a:pt x="189280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3" name="Freeform 53">
            <a:extLst>
              <a:ext uri="{FF2B5EF4-FFF2-40B4-BE49-F238E27FC236}">
                <a16:creationId xmlns:a16="http://schemas.microsoft.com/office/drawing/2014/main" id="{5105FF95-667C-10C6-7994-53BF04F41264}"/>
              </a:ext>
            </a:extLst>
          </p:cNvPr>
          <p:cNvSpPr/>
          <p:nvPr/>
        </p:nvSpPr>
        <p:spPr>
          <a:xfrm flipH="1" flipV="1">
            <a:off x="17754255" y="-2890520"/>
            <a:ext cx="1892808" cy="4114800"/>
          </a:xfrm>
          <a:custGeom>
            <a:avLst/>
            <a:gdLst/>
            <a:ahLst/>
            <a:cxnLst/>
            <a:rect l="l" t="t" r="r" b="b"/>
            <a:pathLst>
              <a:path w="1892808" h="4114800">
                <a:moveTo>
                  <a:pt x="1892808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1892808" y="0"/>
                </a:lnTo>
                <a:lnTo>
                  <a:pt x="1892808" y="411480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62EA39CC-F149-30FA-07F3-8D7D37C108DC}"/>
              </a:ext>
            </a:extLst>
          </p:cNvPr>
          <p:cNvGrpSpPr/>
          <p:nvPr/>
        </p:nvGrpSpPr>
        <p:grpSpPr>
          <a:xfrm>
            <a:off x="990600" y="530249"/>
            <a:ext cx="16459200" cy="2687852"/>
            <a:chOff x="959563" y="1181100"/>
            <a:chExt cx="16459200" cy="2687852"/>
          </a:xfrm>
        </p:grpSpPr>
        <p:sp>
          <p:nvSpPr>
            <p:cNvPr id="56" name="TextBox 29">
              <a:extLst>
                <a:ext uri="{FF2B5EF4-FFF2-40B4-BE49-F238E27FC236}">
                  <a16:creationId xmlns:a16="http://schemas.microsoft.com/office/drawing/2014/main" id="{4994272A-2E06-040C-6F03-D5F8620B66C1}"/>
                </a:ext>
              </a:extLst>
            </p:cNvPr>
            <p:cNvSpPr txBox="1"/>
            <p:nvPr/>
          </p:nvSpPr>
          <p:spPr>
            <a:xfrm>
              <a:off x="1894963" y="1181100"/>
              <a:ext cx="14436000" cy="268785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10851"/>
                </a:lnSpc>
              </a:pPr>
              <a:r>
                <a:rPr lang="en-US" sz="7750" b="1" dirty="0">
                  <a:solidFill>
                    <a:srgbClr val="183046"/>
                  </a:solidFill>
                  <a:latin typeface="Droid Serif Bold"/>
                  <a:ea typeface="Droid Serif Bold"/>
                  <a:cs typeface="Droid Serif Bold"/>
                  <a:sym typeface="Droid Serif Italics"/>
                </a:rPr>
                <a:t>Recommendations for</a:t>
              </a:r>
              <a:r>
                <a:rPr lang="en-US" sz="7750" dirty="0">
                  <a:solidFill>
                    <a:srgbClr val="183146"/>
                  </a:solidFill>
                  <a:latin typeface="Droid Serif"/>
                  <a:ea typeface="Droid Serif"/>
                  <a:cs typeface="Droid Serif"/>
                  <a:sym typeface="Droid Serif"/>
                </a:rPr>
                <a:t> </a:t>
              </a:r>
              <a:r>
                <a:rPr lang="en-US" sz="7750" i="1" dirty="0">
                  <a:solidFill>
                    <a:srgbClr val="95BFB2"/>
                  </a:solidFill>
                  <a:latin typeface="Droid Serif Italics"/>
                  <a:ea typeface="Droid Serif Italics"/>
                  <a:cs typeface="Droid Serif Italics"/>
                  <a:sym typeface="Droid Serif Bold"/>
                </a:rPr>
                <a:t>Cartify</a:t>
              </a:r>
            </a:p>
          </p:txBody>
        </p:sp>
        <p:sp>
          <p:nvSpPr>
            <p:cNvPr id="55" name="AutoShape 24">
              <a:extLst>
                <a:ext uri="{FF2B5EF4-FFF2-40B4-BE49-F238E27FC236}">
                  <a16:creationId xmlns:a16="http://schemas.microsoft.com/office/drawing/2014/main" id="{060272C4-E732-B5C0-FCEA-ECC534454077}"/>
                </a:ext>
              </a:extLst>
            </p:cNvPr>
            <p:cNvSpPr/>
            <p:nvPr/>
          </p:nvSpPr>
          <p:spPr>
            <a:xfrm>
              <a:off x="16522363" y="1860725"/>
              <a:ext cx="896400" cy="0"/>
            </a:xfrm>
            <a:prstGeom prst="line">
              <a:avLst/>
            </a:prstGeom>
            <a:ln w="19050" cap="flat">
              <a:solidFill>
                <a:srgbClr val="183146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7" name="AutoShape 24">
              <a:extLst>
                <a:ext uri="{FF2B5EF4-FFF2-40B4-BE49-F238E27FC236}">
                  <a16:creationId xmlns:a16="http://schemas.microsoft.com/office/drawing/2014/main" id="{763FC4F1-1EDB-17EF-94F0-06B91D253FC3}"/>
                </a:ext>
              </a:extLst>
            </p:cNvPr>
            <p:cNvSpPr/>
            <p:nvPr/>
          </p:nvSpPr>
          <p:spPr>
            <a:xfrm>
              <a:off x="959563" y="1860725"/>
              <a:ext cx="896030" cy="0"/>
            </a:xfrm>
            <a:prstGeom prst="line">
              <a:avLst/>
            </a:prstGeom>
            <a:ln w="19050" cap="flat">
              <a:solidFill>
                <a:srgbClr val="183146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4" name="Group 6">
            <a:extLst>
              <a:ext uri="{FF2B5EF4-FFF2-40B4-BE49-F238E27FC236}">
                <a16:creationId xmlns:a16="http://schemas.microsoft.com/office/drawing/2014/main" id="{A9AEE7AC-B32E-BC6E-260C-270A15AAB93E}"/>
              </a:ext>
            </a:extLst>
          </p:cNvPr>
          <p:cNvGrpSpPr/>
          <p:nvPr/>
        </p:nvGrpSpPr>
        <p:grpSpPr>
          <a:xfrm>
            <a:off x="2023132" y="2606754"/>
            <a:ext cx="7522818" cy="3226503"/>
            <a:chOff x="0" y="0"/>
            <a:chExt cx="1981318" cy="849779"/>
          </a:xfrm>
        </p:grpSpPr>
        <p:sp>
          <p:nvSpPr>
            <p:cNvPr id="65" name="Freeform 7">
              <a:extLst>
                <a:ext uri="{FF2B5EF4-FFF2-40B4-BE49-F238E27FC236}">
                  <a16:creationId xmlns:a16="http://schemas.microsoft.com/office/drawing/2014/main" id="{FBB42EBC-EE1B-C595-3726-B7D9982BAA16}"/>
                </a:ext>
              </a:extLst>
            </p:cNvPr>
            <p:cNvSpPr/>
            <p:nvPr/>
          </p:nvSpPr>
          <p:spPr>
            <a:xfrm>
              <a:off x="0" y="0"/>
              <a:ext cx="1981318" cy="849779"/>
            </a:xfrm>
            <a:custGeom>
              <a:avLst/>
              <a:gdLst/>
              <a:ahLst/>
              <a:cxnLst/>
              <a:rect l="l" t="t" r="r" b="b"/>
              <a:pathLst>
                <a:path w="1981318" h="849779">
                  <a:moveTo>
                    <a:pt x="10291" y="0"/>
                  </a:moveTo>
                  <a:lnTo>
                    <a:pt x="1971027" y="0"/>
                  </a:lnTo>
                  <a:cubicBezTo>
                    <a:pt x="1973756" y="0"/>
                    <a:pt x="1976374" y="1084"/>
                    <a:pt x="1978304" y="3014"/>
                  </a:cubicBezTo>
                  <a:cubicBezTo>
                    <a:pt x="1980234" y="4944"/>
                    <a:pt x="1981318" y="7562"/>
                    <a:pt x="1981318" y="10291"/>
                  </a:cubicBezTo>
                  <a:lnTo>
                    <a:pt x="1981318" y="839487"/>
                  </a:lnTo>
                  <a:cubicBezTo>
                    <a:pt x="1981318" y="842217"/>
                    <a:pt x="1980234" y="844834"/>
                    <a:pt x="1978304" y="846764"/>
                  </a:cubicBezTo>
                  <a:cubicBezTo>
                    <a:pt x="1976374" y="848694"/>
                    <a:pt x="1973756" y="849779"/>
                    <a:pt x="1971027" y="849779"/>
                  </a:cubicBezTo>
                  <a:lnTo>
                    <a:pt x="10291" y="849779"/>
                  </a:lnTo>
                  <a:cubicBezTo>
                    <a:pt x="4608" y="849779"/>
                    <a:pt x="0" y="845171"/>
                    <a:pt x="0" y="839487"/>
                  </a:cubicBezTo>
                  <a:lnTo>
                    <a:pt x="0" y="10291"/>
                  </a:lnTo>
                  <a:cubicBezTo>
                    <a:pt x="0" y="7562"/>
                    <a:pt x="1084" y="4944"/>
                    <a:pt x="3014" y="3014"/>
                  </a:cubicBezTo>
                  <a:cubicBezTo>
                    <a:pt x="4944" y="1084"/>
                    <a:pt x="7562" y="0"/>
                    <a:pt x="10291" y="0"/>
                  </a:cubicBezTo>
                  <a:close/>
                </a:path>
              </a:pathLst>
            </a:custGeom>
            <a:solidFill>
              <a:srgbClr val="F2F1EC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6" name="TextBox 8">
              <a:extLst>
                <a:ext uri="{FF2B5EF4-FFF2-40B4-BE49-F238E27FC236}">
                  <a16:creationId xmlns:a16="http://schemas.microsoft.com/office/drawing/2014/main" id="{3E914C86-9333-9E59-7BCF-2CCDB418079B}"/>
                </a:ext>
              </a:extLst>
            </p:cNvPr>
            <p:cNvSpPr txBox="1"/>
            <p:nvPr/>
          </p:nvSpPr>
          <p:spPr>
            <a:xfrm>
              <a:off x="0" y="-38100"/>
              <a:ext cx="1981318" cy="88787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08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7" name="Group 11">
            <a:extLst>
              <a:ext uri="{FF2B5EF4-FFF2-40B4-BE49-F238E27FC236}">
                <a16:creationId xmlns:a16="http://schemas.microsoft.com/office/drawing/2014/main" id="{CC017C0A-60C6-BDF9-9C4D-8BFC70B155C3}"/>
              </a:ext>
            </a:extLst>
          </p:cNvPr>
          <p:cNvGrpSpPr/>
          <p:nvPr/>
        </p:nvGrpSpPr>
        <p:grpSpPr>
          <a:xfrm>
            <a:off x="2023132" y="6030691"/>
            <a:ext cx="7522818" cy="3226503"/>
            <a:chOff x="0" y="0"/>
            <a:chExt cx="1981318" cy="849779"/>
          </a:xfrm>
        </p:grpSpPr>
        <p:sp>
          <p:nvSpPr>
            <p:cNvPr id="68" name="Freeform 12">
              <a:extLst>
                <a:ext uri="{FF2B5EF4-FFF2-40B4-BE49-F238E27FC236}">
                  <a16:creationId xmlns:a16="http://schemas.microsoft.com/office/drawing/2014/main" id="{2543A781-FF1D-6E21-E2DE-1BCF6EB28145}"/>
                </a:ext>
              </a:extLst>
            </p:cNvPr>
            <p:cNvSpPr/>
            <p:nvPr/>
          </p:nvSpPr>
          <p:spPr>
            <a:xfrm>
              <a:off x="0" y="0"/>
              <a:ext cx="1981318" cy="849779"/>
            </a:xfrm>
            <a:custGeom>
              <a:avLst/>
              <a:gdLst/>
              <a:ahLst/>
              <a:cxnLst/>
              <a:rect l="l" t="t" r="r" b="b"/>
              <a:pathLst>
                <a:path w="1981318" h="849779">
                  <a:moveTo>
                    <a:pt x="10291" y="0"/>
                  </a:moveTo>
                  <a:lnTo>
                    <a:pt x="1971027" y="0"/>
                  </a:lnTo>
                  <a:cubicBezTo>
                    <a:pt x="1973756" y="0"/>
                    <a:pt x="1976374" y="1084"/>
                    <a:pt x="1978304" y="3014"/>
                  </a:cubicBezTo>
                  <a:cubicBezTo>
                    <a:pt x="1980234" y="4944"/>
                    <a:pt x="1981318" y="7562"/>
                    <a:pt x="1981318" y="10291"/>
                  </a:cubicBezTo>
                  <a:lnTo>
                    <a:pt x="1981318" y="839487"/>
                  </a:lnTo>
                  <a:cubicBezTo>
                    <a:pt x="1981318" y="842217"/>
                    <a:pt x="1980234" y="844834"/>
                    <a:pt x="1978304" y="846764"/>
                  </a:cubicBezTo>
                  <a:cubicBezTo>
                    <a:pt x="1976374" y="848694"/>
                    <a:pt x="1973756" y="849779"/>
                    <a:pt x="1971027" y="849779"/>
                  </a:cubicBezTo>
                  <a:lnTo>
                    <a:pt x="10291" y="849779"/>
                  </a:lnTo>
                  <a:cubicBezTo>
                    <a:pt x="4608" y="849779"/>
                    <a:pt x="0" y="845171"/>
                    <a:pt x="0" y="839487"/>
                  </a:cubicBezTo>
                  <a:lnTo>
                    <a:pt x="0" y="10291"/>
                  </a:lnTo>
                  <a:cubicBezTo>
                    <a:pt x="0" y="7562"/>
                    <a:pt x="1084" y="4944"/>
                    <a:pt x="3014" y="3014"/>
                  </a:cubicBezTo>
                  <a:cubicBezTo>
                    <a:pt x="4944" y="1084"/>
                    <a:pt x="7562" y="0"/>
                    <a:pt x="10291" y="0"/>
                  </a:cubicBezTo>
                  <a:close/>
                </a:path>
              </a:pathLst>
            </a:custGeom>
            <a:solidFill>
              <a:srgbClr val="F2F1EC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9" name="TextBox 13">
              <a:extLst>
                <a:ext uri="{FF2B5EF4-FFF2-40B4-BE49-F238E27FC236}">
                  <a16:creationId xmlns:a16="http://schemas.microsoft.com/office/drawing/2014/main" id="{FA8C1EA6-0343-8B37-74A1-43CB13DFF411}"/>
                </a:ext>
              </a:extLst>
            </p:cNvPr>
            <p:cNvSpPr txBox="1"/>
            <p:nvPr/>
          </p:nvSpPr>
          <p:spPr>
            <a:xfrm>
              <a:off x="0" y="-38100"/>
              <a:ext cx="1981318" cy="88787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08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4" name="TextBox 46">
            <a:extLst>
              <a:ext uri="{FF2B5EF4-FFF2-40B4-BE49-F238E27FC236}">
                <a16:creationId xmlns:a16="http://schemas.microsoft.com/office/drawing/2014/main" id="{3CBB936E-FEDF-0C72-4761-B90549C9D439}"/>
              </a:ext>
            </a:extLst>
          </p:cNvPr>
          <p:cNvSpPr txBox="1"/>
          <p:nvPr/>
        </p:nvSpPr>
        <p:spPr>
          <a:xfrm>
            <a:off x="2695059" y="4230149"/>
            <a:ext cx="3600000" cy="822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240"/>
              </a:lnSpc>
            </a:pPr>
            <a:r>
              <a:rPr lang="en-US" sz="1600" dirty="0">
                <a:solidFill>
                  <a:srgbClr val="646464"/>
                </a:solidFill>
                <a:latin typeface="Helios"/>
                <a:ea typeface="Helios"/>
                <a:cs typeface="Helios"/>
                <a:sym typeface="Helios"/>
              </a:rPr>
              <a:t>Implement targeted loyalty programs and </a:t>
            </a:r>
            <a:r>
              <a:rPr lang="en-US" sz="1600" dirty="0" err="1">
                <a:solidFill>
                  <a:srgbClr val="646464"/>
                </a:solidFill>
                <a:latin typeface="Helios"/>
                <a:ea typeface="Helios"/>
                <a:cs typeface="Helios"/>
                <a:sym typeface="Helios"/>
              </a:rPr>
              <a:t>personalised</a:t>
            </a:r>
            <a:r>
              <a:rPr lang="en-US" sz="1600" dirty="0">
                <a:solidFill>
                  <a:srgbClr val="646464"/>
                </a:solidFill>
                <a:latin typeface="Helios"/>
                <a:ea typeface="Helios"/>
                <a:cs typeface="Helios"/>
                <a:sym typeface="Helios"/>
              </a:rPr>
              <a:t> marketing to increase repeat purchases and reduce churn.​</a:t>
            </a:r>
          </a:p>
        </p:txBody>
      </p:sp>
      <p:sp>
        <p:nvSpPr>
          <p:cNvPr id="75" name="TextBox 47">
            <a:extLst>
              <a:ext uri="{FF2B5EF4-FFF2-40B4-BE49-F238E27FC236}">
                <a16:creationId xmlns:a16="http://schemas.microsoft.com/office/drawing/2014/main" id="{4C91ECE5-F3D6-FD35-EC89-D05B5E924F4E}"/>
              </a:ext>
            </a:extLst>
          </p:cNvPr>
          <p:cNvSpPr txBox="1"/>
          <p:nvPr/>
        </p:nvSpPr>
        <p:spPr>
          <a:xfrm>
            <a:off x="2695060" y="7450543"/>
            <a:ext cx="3600000" cy="8222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2240"/>
              </a:lnSpc>
            </a:pPr>
            <a:r>
              <a:rPr lang="en-US" sz="1600" dirty="0">
                <a:solidFill>
                  <a:srgbClr val="646464"/>
                </a:solidFill>
                <a:latin typeface="Helios"/>
                <a:ea typeface="Helios"/>
                <a:cs typeface="Helios"/>
                <a:sym typeface="Helios"/>
              </a:rPr>
              <a:t>Redirect budget to high-performing campaigns and channels, eliminating wasteful spend for better efficiency.​</a:t>
            </a:r>
          </a:p>
        </p:txBody>
      </p:sp>
      <p:sp>
        <p:nvSpPr>
          <p:cNvPr id="76" name="TextBox 48">
            <a:extLst>
              <a:ext uri="{FF2B5EF4-FFF2-40B4-BE49-F238E27FC236}">
                <a16:creationId xmlns:a16="http://schemas.microsoft.com/office/drawing/2014/main" id="{B924944C-C95B-ABDC-626C-B345C2EB5615}"/>
              </a:ext>
            </a:extLst>
          </p:cNvPr>
          <p:cNvSpPr txBox="1"/>
          <p:nvPr/>
        </p:nvSpPr>
        <p:spPr>
          <a:xfrm>
            <a:off x="3048000" y="3314700"/>
            <a:ext cx="3247059" cy="7643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080"/>
              </a:lnSpc>
            </a:pPr>
            <a:r>
              <a:rPr lang="en-US" sz="2200" b="1" dirty="0">
                <a:solidFill>
                  <a:srgbClr val="183146"/>
                </a:solidFill>
                <a:latin typeface="Droid Serif Bold"/>
                <a:ea typeface="Droid Serif Bold"/>
                <a:cs typeface="Droid Serif Bold"/>
                <a:sym typeface="Droid Serif Bold"/>
              </a:rPr>
              <a:t>Boost Customer Retention</a:t>
            </a:r>
          </a:p>
        </p:txBody>
      </p:sp>
      <p:sp>
        <p:nvSpPr>
          <p:cNvPr id="77" name="TextBox 49">
            <a:extLst>
              <a:ext uri="{FF2B5EF4-FFF2-40B4-BE49-F238E27FC236}">
                <a16:creationId xmlns:a16="http://schemas.microsoft.com/office/drawing/2014/main" id="{191D06C1-9C0C-E51E-4A26-7CDC2779D290}"/>
              </a:ext>
            </a:extLst>
          </p:cNvPr>
          <p:cNvSpPr txBox="1"/>
          <p:nvPr/>
        </p:nvSpPr>
        <p:spPr>
          <a:xfrm>
            <a:off x="3048000" y="6535094"/>
            <a:ext cx="3247059" cy="7643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080"/>
              </a:lnSpc>
            </a:pPr>
            <a:r>
              <a:rPr lang="en-US" sz="2200" b="1" dirty="0" err="1">
                <a:solidFill>
                  <a:srgbClr val="183146"/>
                </a:solidFill>
                <a:latin typeface="Droid Serif Bold"/>
                <a:ea typeface="Droid Serif Bold"/>
                <a:cs typeface="Droid Serif Bold"/>
                <a:sym typeface="Droid Serif Bold"/>
              </a:rPr>
              <a:t>Maximise</a:t>
            </a:r>
            <a:r>
              <a:rPr lang="en-US" sz="2200" b="1" dirty="0">
                <a:solidFill>
                  <a:srgbClr val="183146"/>
                </a:solidFill>
                <a:latin typeface="Droid Serif Bold"/>
                <a:ea typeface="Droid Serif Bold"/>
                <a:cs typeface="Droid Serif Bold"/>
                <a:sym typeface="Droid Serif Bold"/>
              </a:rPr>
              <a:t> Marketing ROI</a:t>
            </a:r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D1AEF16B-63FD-4DCC-1E09-075EBAAEF8DC}"/>
              </a:ext>
            </a:extLst>
          </p:cNvPr>
          <p:cNvGrpSpPr>
            <a:grpSpLocks noChangeAspect="1"/>
          </p:cNvGrpSpPr>
          <p:nvPr/>
        </p:nvGrpSpPr>
        <p:grpSpPr>
          <a:xfrm>
            <a:off x="6870106" y="3270874"/>
            <a:ext cx="1426314" cy="2138743"/>
            <a:chOff x="7217514" y="3485091"/>
            <a:chExt cx="914400" cy="1371133"/>
          </a:xfrm>
        </p:grpSpPr>
        <p:pic>
          <p:nvPicPr>
            <p:cNvPr id="78" name="Graphic 77" descr="User with solid fill">
              <a:extLst>
                <a:ext uri="{FF2B5EF4-FFF2-40B4-BE49-F238E27FC236}">
                  <a16:creationId xmlns:a16="http://schemas.microsoft.com/office/drawing/2014/main" id="{89CBC9C7-E347-206E-7897-B2CDB67AA6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7328753" y="3485091"/>
              <a:ext cx="786536" cy="786536"/>
            </a:xfrm>
            <a:prstGeom prst="rect">
              <a:avLst/>
            </a:prstGeom>
          </p:spPr>
        </p:pic>
        <p:pic>
          <p:nvPicPr>
            <p:cNvPr id="79" name="Graphic 78" descr="Open hand with solid fill">
              <a:extLst>
                <a:ext uri="{FF2B5EF4-FFF2-40B4-BE49-F238E27FC236}">
                  <a16:creationId xmlns:a16="http://schemas.microsoft.com/office/drawing/2014/main" id="{AD9DE021-C7E3-33C1-7FBA-CF9ADDB9BCD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7217514" y="3941824"/>
              <a:ext cx="914400" cy="914400"/>
            </a:xfrm>
            <a:prstGeom prst="rect">
              <a:avLst/>
            </a:prstGeom>
          </p:spPr>
        </p:pic>
      </p:grpSp>
      <p:pic>
        <p:nvPicPr>
          <p:cNvPr id="81" name="Graphic 46">
            <a:extLst>
              <a:ext uri="{FF2B5EF4-FFF2-40B4-BE49-F238E27FC236}">
                <a16:creationId xmlns:a16="http://schemas.microsoft.com/office/drawing/2014/main" id="{AE76A75B-49AB-D779-C040-D7F5A5FF534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80708" y="6368070"/>
            <a:ext cx="4201028" cy="236307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BD8FEB2-7563-9B7D-C705-F307A32A1B3D}"/>
              </a:ext>
            </a:extLst>
          </p:cNvPr>
          <p:cNvSpPr txBox="1"/>
          <p:nvPr/>
        </p:nvSpPr>
        <p:spPr>
          <a:xfrm>
            <a:off x="17373600" y="9841468"/>
            <a:ext cx="5355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646464"/>
                </a:solidFill>
                <a:latin typeface="Droid Serif Bold"/>
                <a:ea typeface="Droid Serif Bold"/>
                <a:cs typeface="Droid Serif Bold"/>
                <a:sym typeface="Droid Serif Bold"/>
              </a:rPr>
              <a:t>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44345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7960A25117782408D47D6102D30825E" ma:contentTypeVersion="12" ma:contentTypeDescription="Create a new document." ma:contentTypeScope="" ma:versionID="b79edac9314ddf4cb76b79bbf085e751">
  <xsd:schema xmlns:xsd="http://www.w3.org/2001/XMLSchema" xmlns:xs="http://www.w3.org/2001/XMLSchema" xmlns:p="http://schemas.microsoft.com/office/2006/metadata/properties" xmlns:ns2="a0fb35f5-b690-4872-b628-3fad13c83f7a" xmlns:ns3="914592c2-3ccc-4a6a-adf9-da8971850dbd" targetNamespace="http://schemas.microsoft.com/office/2006/metadata/properties" ma:root="true" ma:fieldsID="1cafa8242970c92da3e80f720c60c0a5" ns2:_="" ns3:_="">
    <xsd:import namespace="a0fb35f5-b690-4872-b628-3fad13c83f7a"/>
    <xsd:import namespace="914592c2-3ccc-4a6a-adf9-da8971850db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0fb35f5-b690-4872-b628-3fad13c83f7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955cd427-a42c-44c8-816a-2405638e27c4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14592c2-3ccc-4a6a-adf9-da8971850dbd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9b34537b-e124-4600-8e68-aeb7879879c8}" ma:internalName="TaxCatchAll" ma:showField="CatchAllData" ma:web="914592c2-3ccc-4a6a-adf9-da8971850db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914592c2-3ccc-4a6a-adf9-da8971850dbd" xsi:nil="true"/>
    <lcf76f155ced4ddcb4097134ff3c332f xmlns="a0fb35f5-b690-4872-b628-3fad13c83f7a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BC79B1E8-3D27-4B6C-B59B-865499482128}"/>
</file>

<file path=customXml/itemProps2.xml><?xml version="1.0" encoding="utf-8"?>
<ds:datastoreItem xmlns:ds="http://schemas.openxmlformats.org/officeDocument/2006/customXml" ds:itemID="{BA6D453C-5198-4765-A32A-DC8E3323029A}"/>
</file>

<file path=customXml/itemProps3.xml><?xml version="1.0" encoding="utf-8"?>
<ds:datastoreItem xmlns:ds="http://schemas.openxmlformats.org/officeDocument/2006/customXml" ds:itemID="{000FCDFE-5F38-4EE3-A851-9DF801630124}"/>
</file>

<file path=docProps/app.xml><?xml version="1.0" encoding="utf-8"?>
<Properties xmlns="http://schemas.openxmlformats.org/officeDocument/2006/extended-properties" xmlns:vt="http://schemas.openxmlformats.org/officeDocument/2006/docPropsVTypes">
  <TotalTime>615</TotalTime>
  <Words>482</Words>
  <Application>Microsoft Macintosh PowerPoint</Application>
  <PresentationFormat>Custom</PresentationFormat>
  <Paragraphs>109</Paragraphs>
  <Slides>12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Droid Serif Italics</vt:lpstr>
      <vt:lpstr>Calibri</vt:lpstr>
      <vt:lpstr>Droid Serif Bold</vt:lpstr>
      <vt:lpstr>Droid Serif</vt:lpstr>
      <vt:lpstr>Helios</vt:lpstr>
      <vt:lpstr>Aptos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Cartify - 1</dc:title>
  <cp:lastModifiedBy>KHINVASARA, NIMISH (PGT)</cp:lastModifiedBy>
  <cp:revision>62</cp:revision>
  <dcterms:created xsi:type="dcterms:W3CDTF">2006-08-16T00:00:00Z</dcterms:created>
  <dcterms:modified xsi:type="dcterms:W3CDTF">2025-03-19T09:17:39Z</dcterms:modified>
  <dc:identifier>DAGiDsC0uc0</dc:identifie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0x01010007960A25117782408D47D6102D30825E</vt:lpwstr>
  </property>
</Properties>
</file>